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5143500" cx="9144000"/>
  <p:notesSz cx="6858000" cy="9144000"/>
  <p:embeddedFontLst>
    <p:embeddedFont>
      <p:font typeface="Proxima Nova"/>
      <p:regular r:id="rId49"/>
      <p:bold r:id="rId50"/>
      <p:italic r:id="rId51"/>
      <p:boldItalic r:id="rId52"/>
    </p:embeddedFont>
    <p:embeddedFont>
      <p:font typeface="Proxima Nova Semibold"/>
      <p:regular r:id="rId53"/>
      <p:bold r:id="rId54"/>
      <p:boldItalic r:id="rId55"/>
    </p:embeddedFont>
    <p:embeddedFont>
      <p:font typeface="Helvetica Neue Light"/>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ProximaNova-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ProximaNova-italic.fntdata"/><Relationship Id="rId50" Type="http://schemas.openxmlformats.org/officeDocument/2006/relationships/font" Target="fonts/ProximaNova-bold.fntdata"/><Relationship Id="rId53" Type="http://schemas.openxmlformats.org/officeDocument/2006/relationships/font" Target="fonts/ProximaNovaSemibold-regular.fntdata"/><Relationship Id="rId52" Type="http://schemas.openxmlformats.org/officeDocument/2006/relationships/font" Target="fonts/ProximaNova-boldItalic.fntdata"/><Relationship Id="rId11" Type="http://schemas.openxmlformats.org/officeDocument/2006/relationships/slide" Target="slides/slide6.xml"/><Relationship Id="rId55" Type="http://schemas.openxmlformats.org/officeDocument/2006/relationships/font" Target="fonts/ProximaNovaSemibold-boldItalic.fntdata"/><Relationship Id="rId10" Type="http://schemas.openxmlformats.org/officeDocument/2006/relationships/slide" Target="slides/slide5.xml"/><Relationship Id="rId54" Type="http://schemas.openxmlformats.org/officeDocument/2006/relationships/font" Target="fonts/ProximaNovaSemibold-bold.fntdata"/><Relationship Id="rId13" Type="http://schemas.openxmlformats.org/officeDocument/2006/relationships/slide" Target="slides/slide8.xml"/><Relationship Id="rId57" Type="http://schemas.openxmlformats.org/officeDocument/2006/relationships/font" Target="fonts/HelveticaNeueLight-bold.fntdata"/><Relationship Id="rId12" Type="http://schemas.openxmlformats.org/officeDocument/2006/relationships/slide" Target="slides/slide7.xml"/><Relationship Id="rId56" Type="http://schemas.openxmlformats.org/officeDocument/2006/relationships/font" Target="fonts/HelveticaNeueLight-regular.fntdata"/><Relationship Id="rId15" Type="http://schemas.openxmlformats.org/officeDocument/2006/relationships/slide" Target="slides/slide10.xml"/><Relationship Id="rId59" Type="http://schemas.openxmlformats.org/officeDocument/2006/relationships/font" Target="fonts/HelveticaNeueLight-boldItalic.fntdata"/><Relationship Id="rId14" Type="http://schemas.openxmlformats.org/officeDocument/2006/relationships/slide" Target="slides/slide9.xml"/><Relationship Id="rId58" Type="http://schemas.openxmlformats.org/officeDocument/2006/relationships/font" Target="fonts/HelveticaNeueLight-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4" name="Google Shape;6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2d63433b6e_0_8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40" name="Google Shape;140;g12d63433b6e_0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2d63433b6e_0_8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49" name="Google Shape;149;g12d63433b6e_0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58" name="Google Shape;15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2d63433b6e_0_9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67" name="Google Shape;167;g12d63433b6e_0_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2d63433b6e_0_12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77" name="Google Shape;177;g12d63433b6e_0_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2d63433b6e_0_13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86" name="Google Shape;186;g12d63433b6e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2d63433b6e_0_13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95" name="Google Shape;195;g12d63433b6e_0_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2d63433b6e_0_5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04" name="Google Shape;204;g12d63433b6e_0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2d63433b6e_0_10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13" name="Google Shape;213;g12d63433b6e_0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2d63433b6e_0_1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24" name="Google Shape;224;g12d63433b6e_0_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72" name="Google Shape;7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2d9c043c27_0_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37" name="Google Shape;237;g12d9c043c27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2d9c043c27_0_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47" name="Google Shape;247;g12d9c043c27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2d9c043c27_0_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59" name="Google Shape;259;g12d9c043c27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2d9c043c27_0_8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67" name="Google Shape;267;g12d9c043c27_0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2d9c043c27_0_8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80" name="Google Shape;280;g12d9c043c27_0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2d9c043c27_0_7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89" name="Google Shape;289;g12d9c043c27_0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2d9c043c27_0_11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97" name="Google Shape;297;g12d9c043c27_0_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2d9c043c27_0_6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06" name="Google Shape;306;g12d9c043c27_0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2d9c043c27_0_14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15" name="Google Shape;315;g12d9c043c27_0_1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2d9c043c27_0_15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24" name="Google Shape;324;g12d9c043c27_0_1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80" name="Google Shape;8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2d9c043c27_0_6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32" name="Google Shape;332;g12d9c043c27_0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2d9c043c27_0_5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40" name="Google Shape;340;g12d9c043c27_0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2d9c043c27_0_13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49" name="Google Shape;349;g12d9c043c27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2d9c043c27_0_16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58" name="Google Shape;358;g12d9c043c27_0_1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2d9c043c27_0_22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66" name="Google Shape;366;g12d9c043c27_0_2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2d9c043c27_0_23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79" name="Google Shape;379;g12d9c043c27_0_2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2d9c043c27_0_20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89" name="Google Shape;389;g12d9c043c27_0_2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2d9c043c27_0_19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97" name="Google Shape;397;g12d9c043c27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2d9c043c27_0_18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05" name="Google Shape;405;g12d9c043c27_0_1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2d9c043c27_0_18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13" name="Google Shape;413;g12d9c043c27_0_1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2d63433b6e_0_3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88" name="Google Shape;88;g12d63433b6e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2d9c043c27_0_17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23" name="Google Shape;423;g12d9c043c27_0_1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32" name="Google Shape;432;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2d63433b6e_0_7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40" name="Google Shape;440;g12d63433b6e_0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2d63433b6e_0_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48" name="Google Shape;448;g12d63433b6e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2d63433b6e_0_1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96" name="Google Shape;96;g12d63433b6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2d63433b6e_0_2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05" name="Google Shape;105;g12d63433b6e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2d63433b6e_0_3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13" name="Google Shape;113;g12d63433b6e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2d63433b6e_0_4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22" name="Google Shape;122;g12d63433b6e_0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31" name="Google Shape;131;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p:cSld name="TITLE_1">
    <p:spTree>
      <p:nvGrpSpPr>
        <p:cNvPr id="9" name="Shape 9"/>
        <p:cNvGrpSpPr/>
        <p:nvPr/>
      </p:nvGrpSpPr>
      <p:grpSpPr>
        <a:xfrm>
          <a:off x="0" y="0"/>
          <a:ext cx="0" cy="0"/>
          <a:chOff x="0" y="0"/>
          <a:chExt cx="0" cy="0"/>
        </a:xfrm>
      </p:grpSpPr>
      <p:sp>
        <p:nvSpPr>
          <p:cNvPr id="10" name="Google Shape;10;p2"/>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algn="ctr">
              <a:lnSpc>
                <a:spcPct val="100000"/>
              </a:lnSpc>
              <a:spcBef>
                <a:spcPts val="0"/>
              </a:spcBef>
              <a:spcAft>
                <a:spcPts val="0"/>
              </a:spcAft>
              <a:buClr>
                <a:srgbClr val="000000"/>
              </a:buClr>
              <a:buSzPts val="700"/>
              <a:buNone/>
              <a:defRPr/>
            </a:lvl1pPr>
            <a:lvl2pPr lvl="1" algn="ctr">
              <a:lnSpc>
                <a:spcPct val="100000"/>
              </a:lnSpc>
              <a:spcBef>
                <a:spcPts val="0"/>
              </a:spcBef>
              <a:spcAft>
                <a:spcPts val="0"/>
              </a:spcAft>
              <a:buClr>
                <a:srgbClr val="000000"/>
              </a:buClr>
              <a:buSzPts val="700"/>
              <a:buNone/>
              <a:defRPr/>
            </a:lvl2pPr>
            <a:lvl3pPr lvl="2" algn="ctr">
              <a:lnSpc>
                <a:spcPct val="100000"/>
              </a:lnSpc>
              <a:spcBef>
                <a:spcPts val="0"/>
              </a:spcBef>
              <a:spcAft>
                <a:spcPts val="0"/>
              </a:spcAft>
              <a:buClr>
                <a:srgbClr val="000000"/>
              </a:buClr>
              <a:buSzPts val="700"/>
              <a:buNone/>
              <a:defRPr/>
            </a:lvl3pPr>
            <a:lvl4pPr lvl="3" algn="ctr">
              <a:lnSpc>
                <a:spcPct val="100000"/>
              </a:lnSpc>
              <a:spcBef>
                <a:spcPts val="0"/>
              </a:spcBef>
              <a:spcAft>
                <a:spcPts val="0"/>
              </a:spcAft>
              <a:buClr>
                <a:srgbClr val="000000"/>
              </a:buClr>
              <a:buSzPts val="700"/>
              <a:buNone/>
              <a:defRPr/>
            </a:lvl4pPr>
            <a:lvl5pPr lvl="4" algn="ctr">
              <a:lnSpc>
                <a:spcPct val="100000"/>
              </a:lnSpc>
              <a:spcBef>
                <a:spcPts val="0"/>
              </a:spcBef>
              <a:spcAft>
                <a:spcPts val="0"/>
              </a:spcAft>
              <a:buClr>
                <a:srgbClr val="000000"/>
              </a:buClr>
              <a:buSzPts val="700"/>
              <a:buNone/>
              <a:defRPr/>
            </a:lvl5pPr>
            <a:lvl6pPr lvl="5" algn="ctr">
              <a:lnSpc>
                <a:spcPct val="100000"/>
              </a:lnSpc>
              <a:spcBef>
                <a:spcPts val="0"/>
              </a:spcBef>
              <a:spcAft>
                <a:spcPts val="0"/>
              </a:spcAft>
              <a:buClr>
                <a:srgbClr val="000000"/>
              </a:buClr>
              <a:buSzPts val="700"/>
              <a:buNone/>
              <a:defRPr/>
            </a:lvl6pPr>
            <a:lvl7pPr lvl="6" algn="ctr">
              <a:lnSpc>
                <a:spcPct val="100000"/>
              </a:lnSpc>
              <a:spcBef>
                <a:spcPts val="0"/>
              </a:spcBef>
              <a:spcAft>
                <a:spcPts val="0"/>
              </a:spcAft>
              <a:buClr>
                <a:srgbClr val="000000"/>
              </a:buClr>
              <a:buSzPts val="700"/>
              <a:buNone/>
              <a:defRPr/>
            </a:lvl7pPr>
            <a:lvl8pPr lvl="7" algn="ctr">
              <a:lnSpc>
                <a:spcPct val="100000"/>
              </a:lnSpc>
              <a:spcBef>
                <a:spcPts val="0"/>
              </a:spcBef>
              <a:spcAft>
                <a:spcPts val="0"/>
              </a:spcAft>
              <a:buClr>
                <a:srgbClr val="000000"/>
              </a:buClr>
              <a:buSzPts val="700"/>
              <a:buNone/>
              <a:defRPr/>
            </a:lvl8pPr>
            <a:lvl9pPr lvl="8" algn="ctr">
              <a:lnSpc>
                <a:spcPct val="100000"/>
              </a:lnSpc>
              <a:spcBef>
                <a:spcPts val="0"/>
              </a:spcBef>
              <a:spcAft>
                <a:spcPts val="0"/>
              </a:spcAft>
              <a:buClr>
                <a:srgbClr val="000000"/>
              </a:buClr>
              <a:buSzPts val="700"/>
              <a:buNone/>
              <a:defRPr/>
            </a:lvl9pPr>
          </a:lstStyle>
          <a:p/>
        </p:txBody>
      </p:sp>
      <p:sp>
        <p:nvSpPr>
          <p:cNvPr id="11" name="Google Shape;11;p2"/>
          <p:cNvSpPr txBox="1"/>
          <p:nvPr>
            <p:ph idx="1" type="body"/>
          </p:nvPr>
        </p:nvSpPr>
        <p:spPr>
          <a:xfrm>
            <a:off x="666750" y="2652713"/>
            <a:ext cx="7810500" cy="595500"/>
          </a:xfrm>
          <a:prstGeom prst="rect">
            <a:avLst/>
          </a:prstGeom>
          <a:noFill/>
          <a:ln>
            <a:noFill/>
          </a:ln>
        </p:spPr>
        <p:txBody>
          <a:bodyPr anchorCtr="0" anchor="t" bIns="19050" lIns="19050" spcFirstLastPara="1" rIns="19050" wrap="square" tIns="19050">
            <a:noAutofit/>
          </a:bodyPr>
          <a:lstStyle>
            <a:lvl1pPr indent="-228600" lvl="0" marL="457200" algn="ctr">
              <a:lnSpc>
                <a:spcPct val="100000"/>
              </a:lnSpc>
              <a:spcBef>
                <a:spcPts val="0"/>
              </a:spcBef>
              <a:spcAft>
                <a:spcPts val="0"/>
              </a:spcAft>
              <a:buClr>
                <a:srgbClr val="000000"/>
              </a:buClr>
              <a:buSzPts val="1700"/>
              <a:buFont typeface="Helvetica Neue Light"/>
              <a:buNone/>
              <a:defRPr sz="1700"/>
            </a:lvl1pPr>
            <a:lvl2pPr indent="-228600" lvl="1" marL="914400" algn="ctr">
              <a:lnSpc>
                <a:spcPct val="100000"/>
              </a:lnSpc>
              <a:spcBef>
                <a:spcPts val="0"/>
              </a:spcBef>
              <a:spcAft>
                <a:spcPts val="0"/>
              </a:spcAft>
              <a:buClr>
                <a:srgbClr val="000000"/>
              </a:buClr>
              <a:buSzPts val="1700"/>
              <a:buFont typeface="Helvetica Neue Light"/>
              <a:buNone/>
              <a:defRPr sz="1700"/>
            </a:lvl2pPr>
            <a:lvl3pPr indent="-228600" lvl="2" marL="1371600" algn="ctr">
              <a:lnSpc>
                <a:spcPct val="100000"/>
              </a:lnSpc>
              <a:spcBef>
                <a:spcPts val="0"/>
              </a:spcBef>
              <a:spcAft>
                <a:spcPts val="0"/>
              </a:spcAft>
              <a:buClr>
                <a:srgbClr val="000000"/>
              </a:buClr>
              <a:buSzPts val="1700"/>
              <a:buFont typeface="Helvetica Neue Light"/>
              <a:buNone/>
              <a:defRPr sz="1700"/>
            </a:lvl3pPr>
            <a:lvl4pPr indent="-228600" lvl="3" marL="1828800" algn="ctr">
              <a:lnSpc>
                <a:spcPct val="100000"/>
              </a:lnSpc>
              <a:spcBef>
                <a:spcPts val="0"/>
              </a:spcBef>
              <a:spcAft>
                <a:spcPts val="0"/>
              </a:spcAft>
              <a:buClr>
                <a:srgbClr val="000000"/>
              </a:buClr>
              <a:buSzPts val="1700"/>
              <a:buFont typeface="Helvetica Neue Light"/>
              <a:buNone/>
              <a:defRPr sz="1700"/>
            </a:lvl4pPr>
            <a:lvl5pPr indent="-228600" lvl="4" marL="2286000" algn="ctr">
              <a:lnSpc>
                <a:spcPct val="100000"/>
              </a:lnSpc>
              <a:spcBef>
                <a:spcPts val="0"/>
              </a:spcBef>
              <a:spcAft>
                <a:spcPts val="0"/>
              </a:spcAft>
              <a:buClr>
                <a:srgbClr val="000000"/>
              </a:buClr>
              <a:buSzPts val="1700"/>
              <a:buFont typeface="Helvetica Neue Light"/>
              <a:buNone/>
              <a:defRPr sz="1700"/>
            </a:lvl5pPr>
            <a:lvl6pPr indent="-260350" lvl="5" marL="2743200" algn="l">
              <a:lnSpc>
                <a:spcPct val="100000"/>
              </a:lnSpc>
              <a:spcBef>
                <a:spcPts val="2200"/>
              </a:spcBef>
              <a:spcAft>
                <a:spcPts val="0"/>
              </a:spcAft>
              <a:buClr>
                <a:srgbClr val="000000"/>
              </a:buClr>
              <a:buSzPts val="500"/>
              <a:buChar char="•"/>
              <a:defRPr/>
            </a:lvl6pPr>
            <a:lvl7pPr indent="-260350" lvl="6" marL="3200400" algn="l">
              <a:lnSpc>
                <a:spcPct val="100000"/>
              </a:lnSpc>
              <a:spcBef>
                <a:spcPts val="2200"/>
              </a:spcBef>
              <a:spcAft>
                <a:spcPts val="0"/>
              </a:spcAft>
              <a:buClr>
                <a:srgbClr val="000000"/>
              </a:buClr>
              <a:buSzPts val="500"/>
              <a:buChar char="•"/>
              <a:defRPr/>
            </a:lvl7pPr>
            <a:lvl8pPr indent="-260350" lvl="7" marL="3657600" algn="l">
              <a:lnSpc>
                <a:spcPct val="100000"/>
              </a:lnSpc>
              <a:spcBef>
                <a:spcPts val="2200"/>
              </a:spcBef>
              <a:spcAft>
                <a:spcPts val="0"/>
              </a:spcAft>
              <a:buClr>
                <a:srgbClr val="000000"/>
              </a:buClr>
              <a:buSzPts val="500"/>
              <a:buChar char="•"/>
              <a:defRPr/>
            </a:lvl8pPr>
            <a:lvl9pPr indent="-260350" lvl="8" marL="4114800" algn="l">
              <a:lnSpc>
                <a:spcPct val="100000"/>
              </a:lnSpc>
              <a:spcBef>
                <a:spcPts val="2200"/>
              </a:spcBef>
              <a:spcAft>
                <a:spcPts val="0"/>
              </a:spcAft>
              <a:buClr>
                <a:srgbClr val="000000"/>
              </a:buClr>
              <a:buSzPts val="500"/>
              <a:buChar char="•"/>
              <a:defRPr/>
            </a:lvl9pPr>
          </a:lstStyle>
          <a:p/>
        </p:txBody>
      </p:sp>
      <p:sp>
        <p:nvSpPr>
          <p:cNvPr id="12" name="Google Shape;12;p2"/>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4" name="Shape 44"/>
        <p:cNvGrpSpPr/>
        <p:nvPr/>
      </p:nvGrpSpPr>
      <p:grpSpPr>
        <a:xfrm>
          <a:off x="0" y="0"/>
          <a:ext cx="0" cy="0"/>
          <a:chOff x="0" y="0"/>
          <a:chExt cx="0" cy="0"/>
        </a:xfrm>
      </p:grpSpPr>
      <p:sp>
        <p:nvSpPr>
          <p:cNvPr id="45" name="Google Shape;45;p1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6" name="Google Shape;46;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7" name="Shape 47"/>
        <p:cNvGrpSpPr/>
        <p:nvPr/>
      </p:nvGrpSpPr>
      <p:grpSpPr>
        <a:xfrm>
          <a:off x="0" y="0"/>
          <a:ext cx="0" cy="0"/>
          <a:chOff x="0" y="0"/>
          <a:chExt cx="0" cy="0"/>
        </a:xfrm>
      </p:grpSpPr>
      <p:sp>
        <p:nvSpPr>
          <p:cNvPr id="48" name="Google Shape;48;p1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1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50" name="Google Shape;50;p1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1" name="Google Shape;51;p1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2" name="Google Shape;52;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3" name="Shape 53"/>
        <p:cNvGrpSpPr/>
        <p:nvPr/>
      </p:nvGrpSpPr>
      <p:grpSpPr>
        <a:xfrm>
          <a:off x="0" y="0"/>
          <a:ext cx="0" cy="0"/>
          <a:chOff x="0" y="0"/>
          <a:chExt cx="0" cy="0"/>
        </a:xfrm>
      </p:grpSpPr>
      <p:sp>
        <p:nvSpPr>
          <p:cNvPr id="54" name="Google Shape;54;p1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55" name="Google Shape;55;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6" name="Shape 56"/>
        <p:cNvGrpSpPr/>
        <p:nvPr/>
      </p:nvGrpSpPr>
      <p:grpSpPr>
        <a:xfrm>
          <a:off x="0" y="0"/>
          <a:ext cx="0" cy="0"/>
          <a:chOff x="0" y="0"/>
          <a:chExt cx="0" cy="0"/>
        </a:xfrm>
      </p:grpSpPr>
      <p:sp>
        <p:nvSpPr>
          <p:cNvPr id="57" name="Google Shape;57;p1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8" name="Google Shape;58;p1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59" name="Google Shape;59;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1">
  <p:cSld name="TITLE_2">
    <p:spTree>
      <p:nvGrpSpPr>
        <p:cNvPr id="13" name="Shape 13"/>
        <p:cNvGrpSpPr/>
        <p:nvPr/>
      </p:nvGrpSpPr>
      <p:grpSpPr>
        <a:xfrm>
          <a:off x="0" y="0"/>
          <a:ext cx="0" cy="0"/>
          <a:chOff x="0" y="0"/>
          <a:chExt cx="0" cy="0"/>
        </a:xfrm>
      </p:grpSpPr>
      <p:sp>
        <p:nvSpPr>
          <p:cNvPr id="14" name="Google Shape;14;p3"/>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algn="ctr">
              <a:lnSpc>
                <a:spcPct val="100000"/>
              </a:lnSpc>
              <a:spcBef>
                <a:spcPts val="0"/>
              </a:spcBef>
              <a:spcAft>
                <a:spcPts val="0"/>
              </a:spcAft>
              <a:buClr>
                <a:srgbClr val="000000"/>
              </a:buClr>
              <a:buSzPts val="700"/>
              <a:buNone/>
              <a:defRPr/>
            </a:lvl1pPr>
            <a:lvl2pPr lvl="1" algn="ctr">
              <a:lnSpc>
                <a:spcPct val="100000"/>
              </a:lnSpc>
              <a:spcBef>
                <a:spcPts val="0"/>
              </a:spcBef>
              <a:spcAft>
                <a:spcPts val="0"/>
              </a:spcAft>
              <a:buClr>
                <a:srgbClr val="000000"/>
              </a:buClr>
              <a:buSzPts val="700"/>
              <a:buNone/>
              <a:defRPr/>
            </a:lvl2pPr>
            <a:lvl3pPr lvl="2" algn="ctr">
              <a:lnSpc>
                <a:spcPct val="100000"/>
              </a:lnSpc>
              <a:spcBef>
                <a:spcPts val="0"/>
              </a:spcBef>
              <a:spcAft>
                <a:spcPts val="0"/>
              </a:spcAft>
              <a:buClr>
                <a:srgbClr val="000000"/>
              </a:buClr>
              <a:buSzPts val="700"/>
              <a:buNone/>
              <a:defRPr/>
            </a:lvl3pPr>
            <a:lvl4pPr lvl="3" algn="ctr">
              <a:lnSpc>
                <a:spcPct val="100000"/>
              </a:lnSpc>
              <a:spcBef>
                <a:spcPts val="0"/>
              </a:spcBef>
              <a:spcAft>
                <a:spcPts val="0"/>
              </a:spcAft>
              <a:buClr>
                <a:srgbClr val="000000"/>
              </a:buClr>
              <a:buSzPts val="700"/>
              <a:buNone/>
              <a:defRPr/>
            </a:lvl4pPr>
            <a:lvl5pPr lvl="4" algn="ctr">
              <a:lnSpc>
                <a:spcPct val="100000"/>
              </a:lnSpc>
              <a:spcBef>
                <a:spcPts val="0"/>
              </a:spcBef>
              <a:spcAft>
                <a:spcPts val="0"/>
              </a:spcAft>
              <a:buClr>
                <a:srgbClr val="000000"/>
              </a:buClr>
              <a:buSzPts val="700"/>
              <a:buNone/>
              <a:defRPr/>
            </a:lvl5pPr>
            <a:lvl6pPr lvl="5" algn="ctr">
              <a:lnSpc>
                <a:spcPct val="100000"/>
              </a:lnSpc>
              <a:spcBef>
                <a:spcPts val="0"/>
              </a:spcBef>
              <a:spcAft>
                <a:spcPts val="0"/>
              </a:spcAft>
              <a:buClr>
                <a:srgbClr val="000000"/>
              </a:buClr>
              <a:buSzPts val="700"/>
              <a:buNone/>
              <a:defRPr/>
            </a:lvl6pPr>
            <a:lvl7pPr lvl="6" algn="ctr">
              <a:lnSpc>
                <a:spcPct val="100000"/>
              </a:lnSpc>
              <a:spcBef>
                <a:spcPts val="0"/>
              </a:spcBef>
              <a:spcAft>
                <a:spcPts val="0"/>
              </a:spcAft>
              <a:buClr>
                <a:srgbClr val="000000"/>
              </a:buClr>
              <a:buSzPts val="700"/>
              <a:buNone/>
              <a:defRPr/>
            </a:lvl7pPr>
            <a:lvl8pPr lvl="7" algn="ctr">
              <a:lnSpc>
                <a:spcPct val="100000"/>
              </a:lnSpc>
              <a:spcBef>
                <a:spcPts val="0"/>
              </a:spcBef>
              <a:spcAft>
                <a:spcPts val="0"/>
              </a:spcAft>
              <a:buClr>
                <a:srgbClr val="000000"/>
              </a:buClr>
              <a:buSzPts val="700"/>
              <a:buNone/>
              <a:defRPr/>
            </a:lvl8pPr>
            <a:lvl9pPr lvl="8" algn="ctr">
              <a:lnSpc>
                <a:spcPct val="100000"/>
              </a:lnSpc>
              <a:spcBef>
                <a:spcPts val="0"/>
              </a:spcBef>
              <a:spcAft>
                <a:spcPts val="0"/>
              </a:spcAft>
              <a:buClr>
                <a:srgbClr val="000000"/>
              </a:buClr>
              <a:buSzPts val="700"/>
              <a:buNone/>
              <a:defRPr/>
            </a:lvl9pPr>
          </a:lstStyle>
          <a:p/>
        </p:txBody>
      </p:sp>
      <p:sp>
        <p:nvSpPr>
          <p:cNvPr id="15" name="Google Shape;15;p3"/>
          <p:cNvSpPr txBox="1"/>
          <p:nvPr>
            <p:ph idx="1" type="body"/>
          </p:nvPr>
        </p:nvSpPr>
        <p:spPr>
          <a:xfrm>
            <a:off x="666750" y="2652713"/>
            <a:ext cx="7810500" cy="595500"/>
          </a:xfrm>
          <a:prstGeom prst="rect">
            <a:avLst/>
          </a:prstGeom>
          <a:noFill/>
          <a:ln>
            <a:noFill/>
          </a:ln>
        </p:spPr>
        <p:txBody>
          <a:bodyPr anchorCtr="0" anchor="t" bIns="19050" lIns="19050" spcFirstLastPara="1" rIns="19050" wrap="square" tIns="19050">
            <a:noAutofit/>
          </a:bodyPr>
          <a:lstStyle>
            <a:lvl1pPr indent="-228600" lvl="0" marL="457200" algn="ctr">
              <a:lnSpc>
                <a:spcPct val="100000"/>
              </a:lnSpc>
              <a:spcBef>
                <a:spcPts val="0"/>
              </a:spcBef>
              <a:spcAft>
                <a:spcPts val="0"/>
              </a:spcAft>
              <a:buClr>
                <a:srgbClr val="000000"/>
              </a:buClr>
              <a:buSzPts val="1700"/>
              <a:buFont typeface="Helvetica Neue Light"/>
              <a:buNone/>
              <a:defRPr sz="1700"/>
            </a:lvl1pPr>
            <a:lvl2pPr indent="-228600" lvl="1" marL="914400" algn="ctr">
              <a:lnSpc>
                <a:spcPct val="100000"/>
              </a:lnSpc>
              <a:spcBef>
                <a:spcPts val="0"/>
              </a:spcBef>
              <a:spcAft>
                <a:spcPts val="0"/>
              </a:spcAft>
              <a:buClr>
                <a:srgbClr val="000000"/>
              </a:buClr>
              <a:buSzPts val="1700"/>
              <a:buFont typeface="Helvetica Neue Light"/>
              <a:buNone/>
              <a:defRPr sz="1700"/>
            </a:lvl2pPr>
            <a:lvl3pPr indent="-228600" lvl="2" marL="1371600" algn="ctr">
              <a:lnSpc>
                <a:spcPct val="100000"/>
              </a:lnSpc>
              <a:spcBef>
                <a:spcPts val="0"/>
              </a:spcBef>
              <a:spcAft>
                <a:spcPts val="0"/>
              </a:spcAft>
              <a:buClr>
                <a:srgbClr val="000000"/>
              </a:buClr>
              <a:buSzPts val="1700"/>
              <a:buFont typeface="Helvetica Neue Light"/>
              <a:buNone/>
              <a:defRPr sz="1700"/>
            </a:lvl3pPr>
            <a:lvl4pPr indent="-228600" lvl="3" marL="1828800" algn="ctr">
              <a:lnSpc>
                <a:spcPct val="100000"/>
              </a:lnSpc>
              <a:spcBef>
                <a:spcPts val="0"/>
              </a:spcBef>
              <a:spcAft>
                <a:spcPts val="0"/>
              </a:spcAft>
              <a:buClr>
                <a:srgbClr val="000000"/>
              </a:buClr>
              <a:buSzPts val="1700"/>
              <a:buFont typeface="Helvetica Neue Light"/>
              <a:buNone/>
              <a:defRPr sz="1700"/>
            </a:lvl4pPr>
            <a:lvl5pPr indent="-228600" lvl="4" marL="2286000" algn="ctr">
              <a:lnSpc>
                <a:spcPct val="100000"/>
              </a:lnSpc>
              <a:spcBef>
                <a:spcPts val="0"/>
              </a:spcBef>
              <a:spcAft>
                <a:spcPts val="0"/>
              </a:spcAft>
              <a:buClr>
                <a:srgbClr val="000000"/>
              </a:buClr>
              <a:buSzPts val="1700"/>
              <a:buFont typeface="Helvetica Neue Light"/>
              <a:buNone/>
              <a:defRPr sz="1700"/>
            </a:lvl5pPr>
            <a:lvl6pPr indent="-260350" lvl="5" marL="2743200" algn="l">
              <a:lnSpc>
                <a:spcPct val="100000"/>
              </a:lnSpc>
              <a:spcBef>
                <a:spcPts val="2200"/>
              </a:spcBef>
              <a:spcAft>
                <a:spcPts val="0"/>
              </a:spcAft>
              <a:buClr>
                <a:srgbClr val="000000"/>
              </a:buClr>
              <a:buSzPts val="500"/>
              <a:buChar char="•"/>
              <a:defRPr/>
            </a:lvl6pPr>
            <a:lvl7pPr indent="-260350" lvl="6" marL="3200400" algn="l">
              <a:lnSpc>
                <a:spcPct val="100000"/>
              </a:lnSpc>
              <a:spcBef>
                <a:spcPts val="2200"/>
              </a:spcBef>
              <a:spcAft>
                <a:spcPts val="0"/>
              </a:spcAft>
              <a:buClr>
                <a:srgbClr val="000000"/>
              </a:buClr>
              <a:buSzPts val="500"/>
              <a:buChar char="•"/>
              <a:defRPr/>
            </a:lvl7pPr>
            <a:lvl8pPr indent="-260350" lvl="7" marL="3657600" algn="l">
              <a:lnSpc>
                <a:spcPct val="100000"/>
              </a:lnSpc>
              <a:spcBef>
                <a:spcPts val="2200"/>
              </a:spcBef>
              <a:spcAft>
                <a:spcPts val="0"/>
              </a:spcAft>
              <a:buClr>
                <a:srgbClr val="000000"/>
              </a:buClr>
              <a:buSzPts val="500"/>
              <a:buChar char="•"/>
              <a:defRPr/>
            </a:lvl8pPr>
            <a:lvl9pPr indent="-260350" lvl="8" marL="4114800" algn="l">
              <a:lnSpc>
                <a:spcPct val="100000"/>
              </a:lnSpc>
              <a:spcBef>
                <a:spcPts val="2200"/>
              </a:spcBef>
              <a:spcAft>
                <a:spcPts val="0"/>
              </a:spcAft>
              <a:buClr>
                <a:srgbClr val="000000"/>
              </a:buClr>
              <a:buSzPts val="500"/>
              <a:buChar char="•"/>
              <a:defRPr/>
            </a:lvl9pPr>
          </a:lstStyle>
          <a:p/>
        </p:txBody>
      </p:sp>
      <p:sp>
        <p:nvSpPr>
          <p:cNvPr id="16" name="Google Shape;16;p3"/>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2">
  <p:cSld name="TITLE_3">
    <p:spTree>
      <p:nvGrpSpPr>
        <p:cNvPr id="17" name="Shape 17"/>
        <p:cNvGrpSpPr/>
        <p:nvPr/>
      </p:nvGrpSpPr>
      <p:grpSpPr>
        <a:xfrm>
          <a:off x="0" y="0"/>
          <a:ext cx="0" cy="0"/>
          <a:chOff x="0" y="0"/>
          <a:chExt cx="0" cy="0"/>
        </a:xfrm>
      </p:grpSpPr>
      <p:sp>
        <p:nvSpPr>
          <p:cNvPr id="18" name="Google Shape;18;p4"/>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algn="ctr">
              <a:lnSpc>
                <a:spcPct val="100000"/>
              </a:lnSpc>
              <a:spcBef>
                <a:spcPts val="0"/>
              </a:spcBef>
              <a:spcAft>
                <a:spcPts val="0"/>
              </a:spcAft>
              <a:buClr>
                <a:srgbClr val="000000"/>
              </a:buClr>
              <a:buSzPts val="700"/>
              <a:buNone/>
              <a:defRPr/>
            </a:lvl1pPr>
            <a:lvl2pPr lvl="1" algn="ctr">
              <a:lnSpc>
                <a:spcPct val="100000"/>
              </a:lnSpc>
              <a:spcBef>
                <a:spcPts val="0"/>
              </a:spcBef>
              <a:spcAft>
                <a:spcPts val="0"/>
              </a:spcAft>
              <a:buClr>
                <a:srgbClr val="000000"/>
              </a:buClr>
              <a:buSzPts val="700"/>
              <a:buNone/>
              <a:defRPr/>
            </a:lvl2pPr>
            <a:lvl3pPr lvl="2" algn="ctr">
              <a:lnSpc>
                <a:spcPct val="100000"/>
              </a:lnSpc>
              <a:spcBef>
                <a:spcPts val="0"/>
              </a:spcBef>
              <a:spcAft>
                <a:spcPts val="0"/>
              </a:spcAft>
              <a:buClr>
                <a:srgbClr val="000000"/>
              </a:buClr>
              <a:buSzPts val="700"/>
              <a:buNone/>
              <a:defRPr/>
            </a:lvl3pPr>
            <a:lvl4pPr lvl="3" algn="ctr">
              <a:lnSpc>
                <a:spcPct val="100000"/>
              </a:lnSpc>
              <a:spcBef>
                <a:spcPts val="0"/>
              </a:spcBef>
              <a:spcAft>
                <a:spcPts val="0"/>
              </a:spcAft>
              <a:buClr>
                <a:srgbClr val="000000"/>
              </a:buClr>
              <a:buSzPts val="700"/>
              <a:buNone/>
              <a:defRPr/>
            </a:lvl4pPr>
            <a:lvl5pPr lvl="4" algn="ctr">
              <a:lnSpc>
                <a:spcPct val="100000"/>
              </a:lnSpc>
              <a:spcBef>
                <a:spcPts val="0"/>
              </a:spcBef>
              <a:spcAft>
                <a:spcPts val="0"/>
              </a:spcAft>
              <a:buClr>
                <a:srgbClr val="000000"/>
              </a:buClr>
              <a:buSzPts val="700"/>
              <a:buNone/>
              <a:defRPr/>
            </a:lvl5pPr>
            <a:lvl6pPr lvl="5" algn="ctr">
              <a:lnSpc>
                <a:spcPct val="100000"/>
              </a:lnSpc>
              <a:spcBef>
                <a:spcPts val="0"/>
              </a:spcBef>
              <a:spcAft>
                <a:spcPts val="0"/>
              </a:spcAft>
              <a:buClr>
                <a:srgbClr val="000000"/>
              </a:buClr>
              <a:buSzPts val="700"/>
              <a:buNone/>
              <a:defRPr/>
            </a:lvl6pPr>
            <a:lvl7pPr lvl="6" algn="ctr">
              <a:lnSpc>
                <a:spcPct val="100000"/>
              </a:lnSpc>
              <a:spcBef>
                <a:spcPts val="0"/>
              </a:spcBef>
              <a:spcAft>
                <a:spcPts val="0"/>
              </a:spcAft>
              <a:buClr>
                <a:srgbClr val="000000"/>
              </a:buClr>
              <a:buSzPts val="700"/>
              <a:buNone/>
              <a:defRPr/>
            </a:lvl7pPr>
            <a:lvl8pPr lvl="7" algn="ctr">
              <a:lnSpc>
                <a:spcPct val="100000"/>
              </a:lnSpc>
              <a:spcBef>
                <a:spcPts val="0"/>
              </a:spcBef>
              <a:spcAft>
                <a:spcPts val="0"/>
              </a:spcAft>
              <a:buClr>
                <a:srgbClr val="000000"/>
              </a:buClr>
              <a:buSzPts val="700"/>
              <a:buNone/>
              <a:defRPr/>
            </a:lvl8pPr>
            <a:lvl9pPr lvl="8" algn="ctr">
              <a:lnSpc>
                <a:spcPct val="100000"/>
              </a:lnSpc>
              <a:spcBef>
                <a:spcPts val="0"/>
              </a:spcBef>
              <a:spcAft>
                <a:spcPts val="0"/>
              </a:spcAft>
              <a:buClr>
                <a:srgbClr val="000000"/>
              </a:buClr>
              <a:buSzPts val="700"/>
              <a:buNone/>
              <a:defRPr/>
            </a:lvl9pPr>
          </a:lstStyle>
          <a:p/>
        </p:txBody>
      </p:sp>
      <p:sp>
        <p:nvSpPr>
          <p:cNvPr id="19" name="Google Shape;19;p4"/>
          <p:cNvSpPr txBox="1"/>
          <p:nvPr>
            <p:ph idx="1" type="body"/>
          </p:nvPr>
        </p:nvSpPr>
        <p:spPr>
          <a:xfrm>
            <a:off x="666750" y="2652713"/>
            <a:ext cx="7810500" cy="595500"/>
          </a:xfrm>
          <a:prstGeom prst="rect">
            <a:avLst/>
          </a:prstGeom>
          <a:noFill/>
          <a:ln>
            <a:noFill/>
          </a:ln>
        </p:spPr>
        <p:txBody>
          <a:bodyPr anchorCtr="0" anchor="t" bIns="19050" lIns="19050" spcFirstLastPara="1" rIns="19050" wrap="square" tIns="19050">
            <a:noAutofit/>
          </a:bodyPr>
          <a:lstStyle>
            <a:lvl1pPr indent="-228600" lvl="0" marL="457200" algn="ctr">
              <a:lnSpc>
                <a:spcPct val="100000"/>
              </a:lnSpc>
              <a:spcBef>
                <a:spcPts val="0"/>
              </a:spcBef>
              <a:spcAft>
                <a:spcPts val="0"/>
              </a:spcAft>
              <a:buClr>
                <a:srgbClr val="000000"/>
              </a:buClr>
              <a:buSzPts val="1700"/>
              <a:buFont typeface="Helvetica Neue Light"/>
              <a:buNone/>
              <a:defRPr sz="1700"/>
            </a:lvl1pPr>
            <a:lvl2pPr indent="-228600" lvl="1" marL="914400" algn="ctr">
              <a:lnSpc>
                <a:spcPct val="100000"/>
              </a:lnSpc>
              <a:spcBef>
                <a:spcPts val="0"/>
              </a:spcBef>
              <a:spcAft>
                <a:spcPts val="0"/>
              </a:spcAft>
              <a:buClr>
                <a:srgbClr val="000000"/>
              </a:buClr>
              <a:buSzPts val="1700"/>
              <a:buFont typeface="Helvetica Neue Light"/>
              <a:buNone/>
              <a:defRPr sz="1700"/>
            </a:lvl2pPr>
            <a:lvl3pPr indent="-228600" lvl="2" marL="1371600" algn="ctr">
              <a:lnSpc>
                <a:spcPct val="100000"/>
              </a:lnSpc>
              <a:spcBef>
                <a:spcPts val="0"/>
              </a:spcBef>
              <a:spcAft>
                <a:spcPts val="0"/>
              </a:spcAft>
              <a:buClr>
                <a:srgbClr val="000000"/>
              </a:buClr>
              <a:buSzPts val="1700"/>
              <a:buFont typeface="Helvetica Neue Light"/>
              <a:buNone/>
              <a:defRPr sz="1700"/>
            </a:lvl3pPr>
            <a:lvl4pPr indent="-228600" lvl="3" marL="1828800" algn="ctr">
              <a:lnSpc>
                <a:spcPct val="100000"/>
              </a:lnSpc>
              <a:spcBef>
                <a:spcPts val="0"/>
              </a:spcBef>
              <a:spcAft>
                <a:spcPts val="0"/>
              </a:spcAft>
              <a:buClr>
                <a:srgbClr val="000000"/>
              </a:buClr>
              <a:buSzPts val="1700"/>
              <a:buFont typeface="Helvetica Neue Light"/>
              <a:buNone/>
              <a:defRPr sz="1700"/>
            </a:lvl4pPr>
            <a:lvl5pPr indent="-228600" lvl="4" marL="2286000" algn="ctr">
              <a:lnSpc>
                <a:spcPct val="100000"/>
              </a:lnSpc>
              <a:spcBef>
                <a:spcPts val="0"/>
              </a:spcBef>
              <a:spcAft>
                <a:spcPts val="0"/>
              </a:spcAft>
              <a:buClr>
                <a:srgbClr val="000000"/>
              </a:buClr>
              <a:buSzPts val="1700"/>
              <a:buFont typeface="Helvetica Neue Light"/>
              <a:buNone/>
              <a:defRPr sz="1700"/>
            </a:lvl5pPr>
            <a:lvl6pPr indent="-260350" lvl="5" marL="2743200" algn="l">
              <a:lnSpc>
                <a:spcPct val="100000"/>
              </a:lnSpc>
              <a:spcBef>
                <a:spcPts val="2200"/>
              </a:spcBef>
              <a:spcAft>
                <a:spcPts val="0"/>
              </a:spcAft>
              <a:buClr>
                <a:srgbClr val="000000"/>
              </a:buClr>
              <a:buSzPts val="500"/>
              <a:buChar char="•"/>
              <a:defRPr/>
            </a:lvl6pPr>
            <a:lvl7pPr indent="-260350" lvl="6" marL="3200400" algn="l">
              <a:lnSpc>
                <a:spcPct val="100000"/>
              </a:lnSpc>
              <a:spcBef>
                <a:spcPts val="2200"/>
              </a:spcBef>
              <a:spcAft>
                <a:spcPts val="0"/>
              </a:spcAft>
              <a:buClr>
                <a:srgbClr val="000000"/>
              </a:buClr>
              <a:buSzPts val="500"/>
              <a:buChar char="•"/>
              <a:defRPr/>
            </a:lvl7pPr>
            <a:lvl8pPr indent="-260350" lvl="7" marL="3657600" algn="l">
              <a:lnSpc>
                <a:spcPct val="100000"/>
              </a:lnSpc>
              <a:spcBef>
                <a:spcPts val="2200"/>
              </a:spcBef>
              <a:spcAft>
                <a:spcPts val="0"/>
              </a:spcAft>
              <a:buClr>
                <a:srgbClr val="000000"/>
              </a:buClr>
              <a:buSzPts val="500"/>
              <a:buChar char="•"/>
              <a:defRPr/>
            </a:lvl8pPr>
            <a:lvl9pPr indent="-260350" lvl="8" marL="4114800" algn="l">
              <a:lnSpc>
                <a:spcPct val="100000"/>
              </a:lnSpc>
              <a:spcBef>
                <a:spcPts val="2200"/>
              </a:spcBef>
              <a:spcAft>
                <a:spcPts val="0"/>
              </a:spcAft>
              <a:buClr>
                <a:srgbClr val="000000"/>
              </a:buClr>
              <a:buSzPts val="500"/>
              <a:buChar char="•"/>
              <a:defRPr/>
            </a:lvl9pPr>
          </a:lstStyle>
          <a:p/>
        </p:txBody>
      </p:sp>
      <p:sp>
        <p:nvSpPr>
          <p:cNvPr id="20" name="Google Shape;20;p4"/>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 name="Shape 21"/>
        <p:cNvGrpSpPr/>
        <p:nvPr/>
      </p:nvGrpSpPr>
      <p:grpSpPr>
        <a:xfrm>
          <a:off x="0" y="0"/>
          <a:ext cx="0" cy="0"/>
          <a:chOff x="0" y="0"/>
          <a:chExt cx="0" cy="0"/>
        </a:xfrm>
      </p:grpSpPr>
      <p:sp>
        <p:nvSpPr>
          <p:cNvPr id="22" name="Google Shape;22;p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3" name="Google Shape;23;p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sp>
        <p:nvSpPr>
          <p:cNvPr id="26" name="Google Shape;26;p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sp>
        <p:nvSpPr>
          <p:cNvPr id="29" name="Google Shape;29;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0" name="Google Shape;30;p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 name="Shape 32"/>
        <p:cNvGrpSpPr/>
        <p:nvPr/>
      </p:nvGrpSpPr>
      <p:grpSpPr>
        <a:xfrm>
          <a:off x="0" y="0"/>
          <a:ext cx="0" cy="0"/>
          <a:chOff x="0" y="0"/>
          <a:chExt cx="0" cy="0"/>
        </a:xfrm>
      </p:grpSpPr>
      <p:sp>
        <p:nvSpPr>
          <p:cNvPr id="33" name="Google Shape;33;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4" name="Google Shape;34;p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5" name="Google Shape;35;p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6" name="Google Shape;36;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sp>
        <p:nvSpPr>
          <p:cNvPr id="38" name="Google Shape;38;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9" name="Google Shape;39;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0" name="Shape 40"/>
        <p:cNvGrpSpPr/>
        <p:nvPr/>
      </p:nvGrpSpPr>
      <p:grpSpPr>
        <a:xfrm>
          <a:off x="0" y="0"/>
          <a:ext cx="0" cy="0"/>
          <a:chOff x="0" y="0"/>
          <a:chExt cx="0" cy="0"/>
        </a:xfrm>
      </p:grpSpPr>
      <p:sp>
        <p:nvSpPr>
          <p:cNvPr id="41" name="Google Shape;41;p1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2" name="Google Shape;42;p1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8.png"/><Relationship Id="rId6"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27.png"/><Relationship Id="rId6"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1.png"/><Relationship Id="rId6" Type="http://schemas.openxmlformats.org/officeDocument/2006/relationships/image" Target="../media/image24.png"/><Relationship Id="rId7"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6.png"/><Relationship Id="rId6" Type="http://schemas.openxmlformats.org/officeDocument/2006/relationships/image" Target="../media/image25.png"/><Relationship Id="rId7"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9.png"/><Relationship Id="rId6" Type="http://schemas.openxmlformats.org/officeDocument/2006/relationships/image" Target="../media/image31.png"/><Relationship Id="rId7" Type="http://schemas.openxmlformats.org/officeDocument/2006/relationships/image" Target="../media/image37.png"/><Relationship Id="rId8"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43.png"/><Relationship Id="rId6"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38.png"/><Relationship Id="rId6"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30.png"/><Relationship Id="rId6"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32.png"/><Relationship Id="rId6"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39.png"/><Relationship Id="rId6"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hyperlink" Target="https://wopper.ba.itb.cnr.it/WoPPER#!/View/v1nnzudodwda9keleutqqrw8znqo" TargetMode="External"/><Relationship Id="rId6" Type="http://schemas.openxmlformats.org/officeDocument/2006/relationships/image" Target="../media/image46.png"/><Relationship Id="rId7"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hyperlink" Target="https://www.sciencedirect.com/science/article/pii/S2352340920301918" TargetMode="External"/><Relationship Id="rId6" Type="http://schemas.openxmlformats.org/officeDocument/2006/relationships/hyperlink" Target="https://www.ebi.ac.uk/ena/browser/text-search?query=PRJNA599397"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hyperlink" Target="https://www.ncbi.nlm.nih.gov/nuccore/NC_016856.1" TargetMode="External"/><Relationship Id="rId6" Type="http://schemas.openxmlformats.org/officeDocument/2006/relationships/hyperlink" Target="http://ccb.jhu.edu/software/stringtie/index.shtml?t=manual" TargetMode="External"/><Relationship Id="rId7"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id="66" name="Google Shape;66;p16"/>
          <p:cNvPicPr preferRelativeResize="0"/>
          <p:nvPr/>
        </p:nvPicPr>
        <p:blipFill rotWithShape="1">
          <a:blip r:embed="rId3">
            <a:alphaModFix/>
          </a:blip>
          <a:srcRect b="0" l="0" r="0" t="0"/>
          <a:stretch/>
        </p:blipFill>
        <p:spPr>
          <a:xfrm>
            <a:off x="0" y="3"/>
            <a:ext cx="9144019" cy="5143500"/>
          </a:xfrm>
          <a:prstGeom prst="rect">
            <a:avLst/>
          </a:prstGeom>
          <a:noFill/>
          <a:ln>
            <a:noFill/>
          </a:ln>
        </p:spPr>
      </p:pic>
      <p:sp>
        <p:nvSpPr>
          <p:cNvPr id="67" name="Google Shape;67;p16"/>
          <p:cNvSpPr txBox="1"/>
          <p:nvPr/>
        </p:nvSpPr>
        <p:spPr>
          <a:xfrm>
            <a:off x="711354" y="1714500"/>
            <a:ext cx="7721400" cy="5382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3400"/>
              <a:buFont typeface="Roboto Light"/>
              <a:buNone/>
            </a:pPr>
            <a:r>
              <a:rPr lang="en" sz="3600">
                <a:solidFill>
                  <a:schemeClr val="lt1"/>
                </a:solidFill>
                <a:latin typeface="Proxima Nova"/>
                <a:ea typeface="Proxima Nova"/>
                <a:cs typeface="Proxima Nova"/>
                <a:sym typeface="Proxima Nova"/>
              </a:rPr>
              <a:t>Studying Salmonella gene expression dynamics in response to novobiocin</a:t>
            </a:r>
            <a:endParaRPr b="0" i="0" sz="3600" u="none" cap="none" strike="noStrike">
              <a:solidFill>
                <a:schemeClr val="lt1"/>
              </a:solidFill>
              <a:latin typeface="Proxima Nova"/>
              <a:ea typeface="Proxima Nova"/>
              <a:cs typeface="Proxima Nova"/>
              <a:sym typeface="Proxima Nova"/>
            </a:endParaRPr>
          </a:p>
        </p:txBody>
      </p:sp>
      <p:sp>
        <p:nvSpPr>
          <p:cNvPr id="68" name="Google Shape;68;p16"/>
          <p:cNvSpPr txBox="1"/>
          <p:nvPr/>
        </p:nvSpPr>
        <p:spPr>
          <a:xfrm>
            <a:off x="711350" y="3813477"/>
            <a:ext cx="7721400" cy="6198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808080"/>
              </a:buClr>
              <a:buSzPts val="1800"/>
              <a:buFont typeface="Roboto Light"/>
              <a:buNone/>
            </a:pPr>
            <a:r>
              <a:rPr lang="en" sz="1600">
                <a:solidFill>
                  <a:srgbClr val="FFFFFF"/>
                </a:solidFill>
                <a:latin typeface="Proxima Nova"/>
                <a:ea typeface="Proxima Nova"/>
                <a:cs typeface="Proxima Nova"/>
                <a:sym typeface="Proxima Nova"/>
              </a:rPr>
              <a:t>Supervisor:</a:t>
            </a:r>
            <a:endParaRPr sz="1600">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808080"/>
              </a:buClr>
              <a:buSzPts val="1800"/>
              <a:buFont typeface="Roboto Light"/>
              <a:buNone/>
            </a:pPr>
            <a:r>
              <a:rPr lang="en" sz="1600">
                <a:solidFill>
                  <a:srgbClr val="FFFFFF"/>
                </a:solidFill>
                <a:latin typeface="Proxima Nova"/>
                <a:ea typeface="Proxima Nova"/>
                <a:cs typeface="Proxima Nova"/>
                <a:sym typeface="Proxima Nova"/>
              </a:rPr>
              <a:t>Aleksandr Tkachenko, ITMO University</a:t>
            </a:r>
            <a:endParaRPr sz="1600">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808080"/>
              </a:buClr>
              <a:buSzPts val="1800"/>
              <a:buFont typeface="Roboto Light"/>
              <a:buNone/>
            </a:pPr>
            <a:r>
              <a:t/>
            </a:r>
            <a:endParaRPr sz="1600">
              <a:solidFill>
                <a:srgbClr val="FFFFFF"/>
              </a:solidFill>
              <a:latin typeface="Proxima Nova"/>
              <a:ea typeface="Proxima Nova"/>
              <a:cs typeface="Proxima Nova"/>
              <a:sym typeface="Proxima Nova"/>
            </a:endParaRPr>
          </a:p>
        </p:txBody>
      </p:sp>
      <p:pic>
        <p:nvPicPr>
          <p:cNvPr id="69" name="Google Shape;69;p16"/>
          <p:cNvPicPr preferRelativeResize="0"/>
          <p:nvPr/>
        </p:nvPicPr>
        <p:blipFill rotWithShape="1">
          <a:blip r:embed="rId4">
            <a:alphaModFix/>
          </a:blip>
          <a:srcRect b="0" l="0" r="0" t="0"/>
          <a:stretch/>
        </p:blipFill>
        <p:spPr>
          <a:xfrm>
            <a:off x="241741" y="274921"/>
            <a:ext cx="309600" cy="309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5"/>
          <p:cNvPicPr preferRelativeResize="0"/>
          <p:nvPr/>
        </p:nvPicPr>
        <p:blipFill rotWithShape="1">
          <a:blip r:embed="rId3">
            <a:alphaModFix/>
          </a:blip>
          <a:srcRect b="60130" l="0" r="75554" t="0"/>
          <a:stretch/>
        </p:blipFill>
        <p:spPr>
          <a:xfrm>
            <a:off x="0" y="-6009"/>
            <a:ext cx="2235197" cy="2050707"/>
          </a:xfrm>
          <a:prstGeom prst="rect">
            <a:avLst/>
          </a:prstGeom>
          <a:noFill/>
          <a:ln>
            <a:noFill/>
          </a:ln>
        </p:spPr>
      </p:pic>
      <p:sp>
        <p:nvSpPr>
          <p:cNvPr id="143" name="Google Shape;143;p25"/>
          <p:cNvSpPr txBox="1"/>
          <p:nvPr/>
        </p:nvSpPr>
        <p:spPr>
          <a:xfrm>
            <a:off x="123433" y="98650"/>
            <a:ext cx="2297700" cy="592500"/>
          </a:xfrm>
          <a:prstGeom prst="rect">
            <a:avLst/>
          </a:prstGeom>
          <a:noFill/>
          <a:ln>
            <a:noFill/>
          </a:ln>
        </p:spPr>
        <p:txBody>
          <a:bodyPr anchorCtr="0" anchor="ctr" bIns="19050" lIns="19050" spcFirstLastPara="1" rIns="19050" wrap="square" tIns="19050">
            <a:noAutofit/>
          </a:bodyPr>
          <a:lstStyle/>
          <a:p>
            <a:pPr indent="0" lvl="0" marL="0" rtl="0" algn="l">
              <a:lnSpc>
                <a:spcPct val="115000"/>
              </a:lnSpc>
              <a:spcBef>
                <a:spcPts val="0"/>
              </a:spcBef>
              <a:spcAft>
                <a:spcPts val="1200"/>
              </a:spcAft>
              <a:buClr>
                <a:schemeClr val="dk1"/>
              </a:buClr>
              <a:buSzPts val="1100"/>
              <a:buFont typeface="Arial"/>
              <a:buNone/>
            </a:pPr>
            <a:r>
              <a:rPr b="1" lang="en" sz="2200">
                <a:solidFill>
                  <a:schemeClr val="dk2"/>
                </a:solidFill>
              </a:rPr>
              <a:t>Volcano plot</a:t>
            </a:r>
            <a:endParaRPr b="0" i="0" sz="3600" u="none" cap="none" strike="noStrike">
              <a:solidFill>
                <a:srgbClr val="3C3C50"/>
              </a:solidFill>
              <a:latin typeface="Proxima Nova Semibold"/>
              <a:ea typeface="Proxima Nova Semibold"/>
              <a:cs typeface="Proxima Nova Semibold"/>
              <a:sym typeface="Proxima Nova Semibold"/>
            </a:endParaRPr>
          </a:p>
        </p:txBody>
      </p:sp>
      <p:pic>
        <p:nvPicPr>
          <p:cNvPr id="144" name="Google Shape;144;p25"/>
          <p:cNvPicPr preferRelativeResize="0"/>
          <p:nvPr/>
        </p:nvPicPr>
        <p:blipFill rotWithShape="1">
          <a:blip r:embed="rId4">
            <a:alphaModFix/>
          </a:blip>
          <a:srcRect b="0" l="0" r="0" t="0"/>
          <a:stretch/>
        </p:blipFill>
        <p:spPr>
          <a:xfrm>
            <a:off x="8508000" y="4472175"/>
            <a:ext cx="636000" cy="636000"/>
          </a:xfrm>
          <a:prstGeom prst="rect">
            <a:avLst/>
          </a:prstGeom>
          <a:noFill/>
          <a:ln>
            <a:noFill/>
          </a:ln>
        </p:spPr>
      </p:pic>
      <p:pic>
        <p:nvPicPr>
          <p:cNvPr id="145" name="Google Shape;145;p25"/>
          <p:cNvPicPr preferRelativeResize="0"/>
          <p:nvPr/>
        </p:nvPicPr>
        <p:blipFill>
          <a:blip r:embed="rId5">
            <a:alphaModFix/>
          </a:blip>
          <a:stretch>
            <a:fillRect/>
          </a:stretch>
        </p:blipFill>
        <p:spPr>
          <a:xfrm>
            <a:off x="4200513" y="98638"/>
            <a:ext cx="4943475" cy="3381375"/>
          </a:xfrm>
          <a:prstGeom prst="rect">
            <a:avLst/>
          </a:prstGeom>
          <a:noFill/>
          <a:ln>
            <a:noFill/>
          </a:ln>
        </p:spPr>
      </p:pic>
      <p:sp>
        <p:nvSpPr>
          <p:cNvPr id="146" name="Google Shape;146;p25"/>
          <p:cNvSpPr txBox="1"/>
          <p:nvPr/>
        </p:nvSpPr>
        <p:spPr>
          <a:xfrm>
            <a:off x="220725" y="1529938"/>
            <a:ext cx="3979800" cy="26166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Char char="●"/>
            </a:pPr>
            <a:r>
              <a:rPr lang="en" sz="1800">
                <a:solidFill>
                  <a:schemeClr val="dk2"/>
                </a:solidFill>
              </a:rPr>
              <a:t>Genes for which log2FoldChange&lt;1.5 and FDR&lt;0.05 were considered insignificant; a total of 789 significant genes were identified.</a:t>
            </a:r>
            <a:endParaRPr sz="1800">
              <a:solidFill>
                <a:schemeClr val="dk2"/>
              </a:solidFill>
            </a:endParaRPr>
          </a:p>
          <a:p>
            <a:pPr indent="0" lvl="0" marL="457200" rtl="0" algn="l">
              <a:spcBef>
                <a:spcPts val="0"/>
              </a:spcBef>
              <a:spcAft>
                <a:spcPts val="0"/>
              </a:spcAft>
              <a:buNone/>
            </a:pPr>
            <a:r>
              <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370 positive genes and 419 negative genes were found.</a:t>
            </a:r>
            <a:endParaRPr sz="1800">
              <a:solidFill>
                <a:schemeClr val="dk2"/>
              </a:solidFill>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26"/>
          <p:cNvPicPr preferRelativeResize="0"/>
          <p:nvPr/>
        </p:nvPicPr>
        <p:blipFill rotWithShape="1">
          <a:blip r:embed="rId3">
            <a:alphaModFix/>
          </a:blip>
          <a:srcRect b="60130" l="0" r="75554" t="0"/>
          <a:stretch/>
        </p:blipFill>
        <p:spPr>
          <a:xfrm>
            <a:off x="0" y="-6009"/>
            <a:ext cx="2235197" cy="2050707"/>
          </a:xfrm>
          <a:prstGeom prst="rect">
            <a:avLst/>
          </a:prstGeom>
          <a:noFill/>
          <a:ln>
            <a:noFill/>
          </a:ln>
        </p:spPr>
      </p:pic>
      <p:sp>
        <p:nvSpPr>
          <p:cNvPr id="152" name="Google Shape;152;p26"/>
          <p:cNvSpPr txBox="1"/>
          <p:nvPr/>
        </p:nvSpPr>
        <p:spPr>
          <a:xfrm>
            <a:off x="103900" y="67450"/>
            <a:ext cx="2382600" cy="1678200"/>
          </a:xfrm>
          <a:prstGeom prst="rect">
            <a:avLst/>
          </a:prstGeom>
          <a:noFill/>
          <a:ln>
            <a:noFill/>
          </a:ln>
        </p:spPr>
        <p:txBody>
          <a:bodyPr anchorCtr="0" anchor="ctr" bIns="19050" lIns="19050" spcFirstLastPara="1" rIns="19050" wrap="square" tIns="19050">
            <a:noAutofit/>
          </a:bodyPr>
          <a:lstStyle/>
          <a:p>
            <a:pPr indent="0" lvl="0" marL="0" rtl="0" algn="l">
              <a:lnSpc>
                <a:spcPct val="115000"/>
              </a:lnSpc>
              <a:spcBef>
                <a:spcPts val="0"/>
              </a:spcBef>
              <a:spcAft>
                <a:spcPts val="1200"/>
              </a:spcAft>
              <a:buClr>
                <a:schemeClr val="dk1"/>
              </a:buClr>
              <a:buSzPts val="1100"/>
              <a:buFont typeface="Arial"/>
              <a:buNone/>
            </a:pPr>
            <a:r>
              <a:rPr b="1" lang="en" sz="2200">
                <a:solidFill>
                  <a:schemeClr val="dk2"/>
                </a:solidFill>
              </a:rPr>
              <a:t>Heatmap for differentially expressed genes (DEGs)</a:t>
            </a:r>
            <a:endParaRPr b="0" i="0" sz="3600" u="none" cap="none" strike="noStrike">
              <a:solidFill>
                <a:srgbClr val="3C3C50"/>
              </a:solidFill>
              <a:latin typeface="Proxima Nova Semibold"/>
              <a:ea typeface="Proxima Nova Semibold"/>
              <a:cs typeface="Proxima Nova Semibold"/>
              <a:sym typeface="Proxima Nova Semibold"/>
            </a:endParaRPr>
          </a:p>
        </p:txBody>
      </p:sp>
      <p:pic>
        <p:nvPicPr>
          <p:cNvPr id="153" name="Google Shape;153;p26"/>
          <p:cNvPicPr preferRelativeResize="0"/>
          <p:nvPr/>
        </p:nvPicPr>
        <p:blipFill rotWithShape="1">
          <a:blip r:embed="rId4">
            <a:alphaModFix/>
          </a:blip>
          <a:srcRect b="0" l="0" r="0" t="0"/>
          <a:stretch/>
        </p:blipFill>
        <p:spPr>
          <a:xfrm>
            <a:off x="8508000" y="4472175"/>
            <a:ext cx="636000" cy="636000"/>
          </a:xfrm>
          <a:prstGeom prst="rect">
            <a:avLst/>
          </a:prstGeom>
          <a:noFill/>
          <a:ln>
            <a:noFill/>
          </a:ln>
        </p:spPr>
      </p:pic>
      <p:pic>
        <p:nvPicPr>
          <p:cNvPr id="154" name="Google Shape;154;p26"/>
          <p:cNvPicPr preferRelativeResize="0"/>
          <p:nvPr/>
        </p:nvPicPr>
        <p:blipFill>
          <a:blip r:embed="rId5">
            <a:alphaModFix/>
          </a:blip>
          <a:stretch>
            <a:fillRect/>
          </a:stretch>
        </p:blipFill>
        <p:spPr>
          <a:xfrm>
            <a:off x="2382657" y="0"/>
            <a:ext cx="6761336" cy="5143500"/>
          </a:xfrm>
          <a:prstGeom prst="rect">
            <a:avLst/>
          </a:prstGeom>
          <a:noFill/>
          <a:ln>
            <a:noFill/>
          </a:ln>
        </p:spPr>
      </p:pic>
      <p:sp>
        <p:nvSpPr>
          <p:cNvPr id="155" name="Google Shape;155;p26"/>
          <p:cNvSpPr txBox="1"/>
          <p:nvPr/>
        </p:nvSpPr>
        <p:spPr>
          <a:xfrm>
            <a:off x="0" y="2136975"/>
            <a:ext cx="23826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A large number of differentially expressed genes does not give a clear idea of the nature of the changes under the action of an antibiotic. </a:t>
            </a:r>
            <a:endParaRPr sz="18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7"/>
          <p:cNvPicPr preferRelativeResize="0"/>
          <p:nvPr/>
        </p:nvPicPr>
        <p:blipFill rotWithShape="1">
          <a:blip r:embed="rId3">
            <a:alphaModFix/>
          </a:blip>
          <a:srcRect b="60130" l="0" r="75555" t="0"/>
          <a:stretch/>
        </p:blipFill>
        <p:spPr>
          <a:xfrm>
            <a:off x="0" y="-6009"/>
            <a:ext cx="2235197" cy="2050707"/>
          </a:xfrm>
          <a:prstGeom prst="rect">
            <a:avLst/>
          </a:prstGeom>
          <a:noFill/>
          <a:ln>
            <a:noFill/>
          </a:ln>
        </p:spPr>
      </p:pic>
      <p:sp>
        <p:nvSpPr>
          <p:cNvPr id="161" name="Google Shape;161;p27"/>
          <p:cNvSpPr txBox="1"/>
          <p:nvPr/>
        </p:nvSpPr>
        <p:spPr>
          <a:xfrm>
            <a:off x="424787" y="46685"/>
            <a:ext cx="7721400" cy="5925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3400"/>
              <a:buFont typeface="Roboto Light"/>
              <a:buNone/>
            </a:pPr>
            <a:r>
              <a:rPr lang="en" sz="3600">
                <a:solidFill>
                  <a:srgbClr val="3C3C50"/>
                </a:solidFill>
                <a:latin typeface="Proxima Nova Semibold"/>
                <a:ea typeface="Proxima Nova Semibold"/>
                <a:cs typeface="Proxima Nova Semibold"/>
                <a:sym typeface="Proxima Nova Semibold"/>
              </a:rPr>
              <a:t>WGCNA</a:t>
            </a:r>
            <a:endParaRPr b="0" i="0" sz="3600" u="none" cap="none" strike="noStrike">
              <a:solidFill>
                <a:srgbClr val="3C3C50"/>
              </a:solidFill>
              <a:latin typeface="Proxima Nova Semibold"/>
              <a:ea typeface="Proxima Nova Semibold"/>
              <a:cs typeface="Proxima Nova Semibold"/>
              <a:sym typeface="Proxima Nova Semibold"/>
            </a:endParaRPr>
          </a:p>
        </p:txBody>
      </p:sp>
      <p:pic>
        <p:nvPicPr>
          <p:cNvPr id="162" name="Google Shape;162;p27"/>
          <p:cNvPicPr preferRelativeResize="0"/>
          <p:nvPr/>
        </p:nvPicPr>
        <p:blipFill rotWithShape="1">
          <a:blip r:embed="rId4">
            <a:alphaModFix/>
          </a:blip>
          <a:srcRect b="0" l="0" r="0" t="0"/>
          <a:stretch/>
        </p:blipFill>
        <p:spPr>
          <a:xfrm>
            <a:off x="8508000" y="4472175"/>
            <a:ext cx="636000" cy="636000"/>
          </a:xfrm>
          <a:prstGeom prst="rect">
            <a:avLst/>
          </a:prstGeom>
          <a:noFill/>
          <a:ln>
            <a:noFill/>
          </a:ln>
        </p:spPr>
      </p:pic>
      <p:sp>
        <p:nvSpPr>
          <p:cNvPr id="163" name="Google Shape;163;p27"/>
          <p:cNvSpPr txBox="1"/>
          <p:nvPr/>
        </p:nvSpPr>
        <p:spPr>
          <a:xfrm>
            <a:off x="267900" y="639175"/>
            <a:ext cx="8240100" cy="43584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Clr>
                <a:schemeClr val="dk2"/>
              </a:buClr>
              <a:buSzPts val="1700"/>
              <a:buChar char="●"/>
            </a:pPr>
            <a:r>
              <a:rPr lang="en" sz="1700">
                <a:solidFill>
                  <a:schemeClr val="dk2"/>
                </a:solidFill>
              </a:rPr>
              <a:t>The WGCNA version 1.70-3 package has been used;</a:t>
            </a:r>
            <a:endParaRPr sz="1700">
              <a:solidFill>
                <a:schemeClr val="dk2"/>
              </a:solidFill>
            </a:endParaRPr>
          </a:p>
          <a:p>
            <a:pPr indent="-336550" lvl="0" marL="457200" rtl="0" algn="l">
              <a:lnSpc>
                <a:spcPct val="115000"/>
              </a:lnSpc>
              <a:spcBef>
                <a:spcPts val="0"/>
              </a:spcBef>
              <a:spcAft>
                <a:spcPts val="0"/>
              </a:spcAft>
              <a:buClr>
                <a:schemeClr val="dk2"/>
              </a:buClr>
              <a:buSzPts val="1700"/>
              <a:buChar char="●"/>
            </a:pPr>
            <a:r>
              <a:rPr lang="en" sz="1700">
                <a:solidFill>
                  <a:schemeClr val="dk2"/>
                </a:solidFill>
              </a:rPr>
              <a:t>Modules of co-expressed genes were built; topological matrix type was chosen "signed"; the power parameter was calculated using the pickSoftThreshold() function as the smallest one, at which the resulting network had a similarity index with the unscaled network of more than 0.8;</a:t>
            </a:r>
            <a:endParaRPr sz="1700">
              <a:solidFill>
                <a:schemeClr val="dk2"/>
              </a:solidFill>
            </a:endParaRPr>
          </a:p>
          <a:p>
            <a:pPr indent="-336550" lvl="0" marL="457200" rtl="0" algn="l">
              <a:lnSpc>
                <a:spcPct val="115000"/>
              </a:lnSpc>
              <a:spcBef>
                <a:spcPts val="0"/>
              </a:spcBef>
              <a:spcAft>
                <a:spcPts val="0"/>
              </a:spcAft>
              <a:buClr>
                <a:schemeClr val="dk2"/>
              </a:buClr>
              <a:buSzPts val="1700"/>
              <a:buChar char="●"/>
            </a:pPr>
            <a:r>
              <a:rPr lang="en" sz="1700">
                <a:solidFill>
                  <a:schemeClr val="dk2"/>
                </a:solidFill>
              </a:rPr>
              <a:t>The relationship of modules with the time of cultivation and treatment with novobiocin was determined; Spearman's correlation coefficient was used for calculation;</a:t>
            </a:r>
            <a:endParaRPr sz="1700">
              <a:solidFill>
                <a:schemeClr val="dk2"/>
              </a:solidFill>
            </a:endParaRPr>
          </a:p>
          <a:p>
            <a:pPr indent="-336550" lvl="0" marL="457200" rtl="0" algn="l">
              <a:lnSpc>
                <a:spcPct val="115000"/>
              </a:lnSpc>
              <a:spcBef>
                <a:spcPts val="0"/>
              </a:spcBef>
              <a:spcAft>
                <a:spcPts val="0"/>
              </a:spcAft>
              <a:buClr>
                <a:schemeClr val="dk2"/>
              </a:buClr>
              <a:buSzPts val="1700"/>
              <a:buChar char="●"/>
            </a:pPr>
            <a:r>
              <a:rPr lang="en" sz="1700">
                <a:solidFill>
                  <a:schemeClr val="dk2"/>
                </a:solidFill>
              </a:rPr>
              <a:t>Hierarchical clustering of modules was carried out;</a:t>
            </a:r>
            <a:endParaRPr sz="1700">
              <a:solidFill>
                <a:schemeClr val="dk2"/>
              </a:solidFill>
            </a:endParaRPr>
          </a:p>
          <a:p>
            <a:pPr indent="-336550" lvl="0" marL="457200" rtl="0" algn="l">
              <a:lnSpc>
                <a:spcPct val="115000"/>
              </a:lnSpc>
              <a:spcBef>
                <a:spcPts val="0"/>
              </a:spcBef>
              <a:spcAft>
                <a:spcPts val="0"/>
              </a:spcAft>
              <a:buClr>
                <a:schemeClr val="dk2"/>
              </a:buClr>
              <a:buSzPts val="1700"/>
              <a:buChar char="●"/>
            </a:pPr>
            <a:r>
              <a:rPr lang="en" sz="1700">
                <a:solidFill>
                  <a:schemeClr val="dk2"/>
                </a:solidFill>
              </a:rPr>
              <a:t>The key genes (hub genes) for the modules associated with antibiotic treatment were determined by relationships with the module's own genes (the first major component for the genes included in the module). Genes were recognized as key for the module if the correlation with the module's own genes was more than 0.9.</a:t>
            </a:r>
            <a:endParaRPr sz="1700">
              <a:solidFill>
                <a:schemeClr val="dk2"/>
              </a:solidFill>
            </a:endParaRPr>
          </a:p>
        </p:txBody>
      </p:sp>
      <p:pic>
        <p:nvPicPr>
          <p:cNvPr id="164" name="Google Shape;164;p27"/>
          <p:cNvPicPr preferRelativeResize="0"/>
          <p:nvPr/>
        </p:nvPicPr>
        <p:blipFill>
          <a:blip r:embed="rId5">
            <a:alphaModFix/>
          </a:blip>
          <a:stretch>
            <a:fillRect/>
          </a:stretch>
        </p:blipFill>
        <p:spPr>
          <a:xfrm>
            <a:off x="8146175" y="46675"/>
            <a:ext cx="968100" cy="968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8"/>
          <p:cNvPicPr preferRelativeResize="0"/>
          <p:nvPr/>
        </p:nvPicPr>
        <p:blipFill rotWithShape="1">
          <a:blip r:embed="rId3">
            <a:alphaModFix/>
          </a:blip>
          <a:srcRect b="60130" l="0" r="75554" t="0"/>
          <a:stretch/>
        </p:blipFill>
        <p:spPr>
          <a:xfrm>
            <a:off x="0" y="-6009"/>
            <a:ext cx="2235197" cy="2050707"/>
          </a:xfrm>
          <a:prstGeom prst="rect">
            <a:avLst/>
          </a:prstGeom>
          <a:noFill/>
          <a:ln>
            <a:noFill/>
          </a:ln>
        </p:spPr>
      </p:pic>
      <p:sp>
        <p:nvSpPr>
          <p:cNvPr id="170" name="Google Shape;170;p28"/>
          <p:cNvSpPr txBox="1"/>
          <p:nvPr/>
        </p:nvSpPr>
        <p:spPr>
          <a:xfrm>
            <a:off x="82943" y="-6000"/>
            <a:ext cx="3367800" cy="5925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3400"/>
              <a:buFont typeface="Roboto Light"/>
              <a:buNone/>
            </a:pPr>
            <a:r>
              <a:rPr lang="en" sz="2800">
                <a:solidFill>
                  <a:srgbClr val="3C3C50"/>
                </a:solidFill>
                <a:latin typeface="Proxima Nova Semibold"/>
                <a:ea typeface="Proxima Nova Semibold"/>
                <a:cs typeface="Proxima Nova Semibold"/>
                <a:sym typeface="Proxima Nova Semibold"/>
              </a:rPr>
              <a:t>Samples clustering</a:t>
            </a:r>
            <a:endParaRPr b="0" i="0" sz="2800" u="none" cap="none" strike="noStrike">
              <a:solidFill>
                <a:srgbClr val="3C3C50"/>
              </a:solidFill>
              <a:latin typeface="Proxima Nova Semibold"/>
              <a:ea typeface="Proxima Nova Semibold"/>
              <a:cs typeface="Proxima Nova Semibold"/>
              <a:sym typeface="Proxima Nova Semibold"/>
            </a:endParaRPr>
          </a:p>
        </p:txBody>
      </p:sp>
      <p:pic>
        <p:nvPicPr>
          <p:cNvPr id="171" name="Google Shape;171;p28"/>
          <p:cNvPicPr preferRelativeResize="0"/>
          <p:nvPr/>
        </p:nvPicPr>
        <p:blipFill rotWithShape="1">
          <a:blip r:embed="rId4">
            <a:alphaModFix/>
          </a:blip>
          <a:srcRect b="0" l="0" r="0" t="0"/>
          <a:stretch/>
        </p:blipFill>
        <p:spPr>
          <a:xfrm>
            <a:off x="8508000" y="4472175"/>
            <a:ext cx="636000" cy="636000"/>
          </a:xfrm>
          <a:prstGeom prst="rect">
            <a:avLst/>
          </a:prstGeom>
          <a:noFill/>
          <a:ln>
            <a:noFill/>
          </a:ln>
        </p:spPr>
      </p:pic>
      <p:pic>
        <p:nvPicPr>
          <p:cNvPr id="172" name="Google Shape;172;p28"/>
          <p:cNvPicPr preferRelativeResize="0"/>
          <p:nvPr/>
        </p:nvPicPr>
        <p:blipFill>
          <a:blip r:embed="rId5">
            <a:alphaModFix/>
          </a:blip>
          <a:stretch>
            <a:fillRect/>
          </a:stretch>
        </p:blipFill>
        <p:spPr>
          <a:xfrm>
            <a:off x="3533763" y="0"/>
            <a:ext cx="5610225" cy="3790950"/>
          </a:xfrm>
          <a:prstGeom prst="rect">
            <a:avLst/>
          </a:prstGeom>
          <a:noFill/>
          <a:ln>
            <a:noFill/>
          </a:ln>
        </p:spPr>
      </p:pic>
      <p:sp>
        <p:nvSpPr>
          <p:cNvPr id="173" name="Google Shape;173;p28"/>
          <p:cNvSpPr txBox="1"/>
          <p:nvPr/>
        </p:nvSpPr>
        <p:spPr>
          <a:xfrm>
            <a:off x="0" y="479700"/>
            <a:ext cx="3533700" cy="466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en" sz="1500">
                <a:solidFill>
                  <a:schemeClr val="dk2"/>
                </a:solidFill>
              </a:rPr>
              <a:t>The image shows hierarchical clustering of samples (two variables are highlighted: Treated: 0 - white, 1 - black; Time: 10 - pink, 20 - blue, 60 - green). Biological replicas are best grouped with each other, with the exception of sample 25. The processed samples at the time points of 10 and 20 minutes and the control samples at the same time points were grouped into two separate groups. The control and treated samples were separated into a separate group at 60 minutes. The data demonstrate an increase in the similarity of gene expression profiles of treated and untreated samples at 60 minutes.</a:t>
            </a:r>
            <a:endParaRPr sz="1100"/>
          </a:p>
        </p:txBody>
      </p:sp>
      <p:pic>
        <p:nvPicPr>
          <p:cNvPr id="174" name="Google Shape;174;p28"/>
          <p:cNvPicPr preferRelativeResize="0"/>
          <p:nvPr/>
        </p:nvPicPr>
        <p:blipFill>
          <a:blip r:embed="rId6">
            <a:alphaModFix/>
          </a:blip>
          <a:stretch>
            <a:fillRect/>
          </a:stretch>
        </p:blipFill>
        <p:spPr>
          <a:xfrm>
            <a:off x="3533775" y="-6000"/>
            <a:ext cx="5610225" cy="411367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29"/>
          <p:cNvPicPr preferRelativeResize="0"/>
          <p:nvPr/>
        </p:nvPicPr>
        <p:blipFill rotWithShape="1">
          <a:blip r:embed="rId3">
            <a:alphaModFix/>
          </a:blip>
          <a:srcRect b="60130" l="0" r="75554" t="0"/>
          <a:stretch/>
        </p:blipFill>
        <p:spPr>
          <a:xfrm>
            <a:off x="0" y="-6009"/>
            <a:ext cx="2235197" cy="2050707"/>
          </a:xfrm>
          <a:prstGeom prst="rect">
            <a:avLst/>
          </a:prstGeom>
          <a:noFill/>
          <a:ln>
            <a:noFill/>
          </a:ln>
        </p:spPr>
      </p:pic>
      <p:sp>
        <p:nvSpPr>
          <p:cNvPr id="180" name="Google Shape;180;p29"/>
          <p:cNvSpPr txBox="1"/>
          <p:nvPr/>
        </p:nvSpPr>
        <p:spPr>
          <a:xfrm>
            <a:off x="72725" y="72725"/>
            <a:ext cx="2235300" cy="831300"/>
          </a:xfrm>
          <a:prstGeom prst="rect">
            <a:avLst/>
          </a:prstGeom>
          <a:noFill/>
          <a:ln>
            <a:noFill/>
          </a:ln>
        </p:spPr>
        <p:txBody>
          <a:bodyPr anchorCtr="0" anchor="ctr" bIns="19050" lIns="19050" spcFirstLastPara="1" rIns="19050" wrap="square" tIns="19050">
            <a:noAutofit/>
          </a:bodyPr>
          <a:lstStyle/>
          <a:p>
            <a:pPr indent="0" lvl="0" marL="0" rtl="0" algn="l">
              <a:lnSpc>
                <a:spcPct val="115000"/>
              </a:lnSpc>
              <a:spcBef>
                <a:spcPts val="0"/>
              </a:spcBef>
              <a:spcAft>
                <a:spcPts val="1200"/>
              </a:spcAft>
              <a:buClr>
                <a:schemeClr val="dk1"/>
              </a:buClr>
              <a:buSzPts val="1100"/>
              <a:buFont typeface="Arial"/>
              <a:buNone/>
            </a:pPr>
            <a:r>
              <a:rPr b="1" lang="en" sz="2300">
                <a:solidFill>
                  <a:schemeClr val="dk2"/>
                </a:solidFill>
              </a:rPr>
              <a:t>Modules building</a:t>
            </a:r>
            <a:endParaRPr b="1" i="0" sz="3100" u="none" cap="none" strike="noStrike">
              <a:solidFill>
                <a:srgbClr val="3C3C50"/>
              </a:solidFill>
              <a:latin typeface="Proxima Nova"/>
              <a:ea typeface="Proxima Nova"/>
              <a:cs typeface="Proxima Nova"/>
              <a:sym typeface="Proxima Nova"/>
            </a:endParaRPr>
          </a:p>
        </p:txBody>
      </p:sp>
      <p:pic>
        <p:nvPicPr>
          <p:cNvPr id="181" name="Google Shape;181;p29"/>
          <p:cNvPicPr preferRelativeResize="0"/>
          <p:nvPr/>
        </p:nvPicPr>
        <p:blipFill rotWithShape="1">
          <a:blip r:embed="rId4">
            <a:alphaModFix/>
          </a:blip>
          <a:srcRect b="0" l="0" r="0" t="0"/>
          <a:stretch/>
        </p:blipFill>
        <p:spPr>
          <a:xfrm>
            <a:off x="8508000" y="4472175"/>
            <a:ext cx="636000" cy="636000"/>
          </a:xfrm>
          <a:prstGeom prst="rect">
            <a:avLst/>
          </a:prstGeom>
          <a:noFill/>
          <a:ln>
            <a:noFill/>
          </a:ln>
        </p:spPr>
      </p:pic>
      <p:pic>
        <p:nvPicPr>
          <p:cNvPr id="182" name="Google Shape;182;p29"/>
          <p:cNvPicPr preferRelativeResize="0"/>
          <p:nvPr/>
        </p:nvPicPr>
        <p:blipFill>
          <a:blip r:embed="rId5">
            <a:alphaModFix/>
          </a:blip>
          <a:stretch>
            <a:fillRect/>
          </a:stretch>
        </p:blipFill>
        <p:spPr>
          <a:xfrm>
            <a:off x="2192475" y="0"/>
            <a:ext cx="6951524" cy="4606325"/>
          </a:xfrm>
          <a:prstGeom prst="rect">
            <a:avLst/>
          </a:prstGeom>
          <a:noFill/>
          <a:ln>
            <a:noFill/>
          </a:ln>
        </p:spPr>
      </p:pic>
      <p:sp>
        <p:nvSpPr>
          <p:cNvPr id="183" name="Google Shape;183;p29"/>
          <p:cNvSpPr txBox="1"/>
          <p:nvPr/>
        </p:nvSpPr>
        <p:spPr>
          <a:xfrm>
            <a:off x="72725" y="841675"/>
            <a:ext cx="2235300" cy="396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en" sz="1800">
                <a:solidFill>
                  <a:schemeClr val="dk2"/>
                </a:solidFill>
              </a:rPr>
              <a:t>Module-clustering dendrogram. After building the network, 10 connected modules and 1 zero module were defined. Number of genes in modules: 154, 056, 937, 927, 462, 425, 294, 179, 176, 72, 47.</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30"/>
          <p:cNvPicPr preferRelativeResize="0"/>
          <p:nvPr/>
        </p:nvPicPr>
        <p:blipFill rotWithShape="1">
          <a:blip r:embed="rId3">
            <a:alphaModFix/>
          </a:blip>
          <a:srcRect b="60130" l="0" r="75554" t="0"/>
          <a:stretch/>
        </p:blipFill>
        <p:spPr>
          <a:xfrm>
            <a:off x="0" y="-6009"/>
            <a:ext cx="2235197" cy="2050707"/>
          </a:xfrm>
          <a:prstGeom prst="rect">
            <a:avLst/>
          </a:prstGeom>
          <a:noFill/>
          <a:ln>
            <a:noFill/>
          </a:ln>
        </p:spPr>
      </p:pic>
      <p:sp>
        <p:nvSpPr>
          <p:cNvPr id="189" name="Google Shape;189;p30"/>
          <p:cNvSpPr txBox="1"/>
          <p:nvPr/>
        </p:nvSpPr>
        <p:spPr>
          <a:xfrm>
            <a:off x="998700" y="1489475"/>
            <a:ext cx="7721400" cy="26148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808080"/>
              </a:buClr>
              <a:buSzPts val="1800"/>
              <a:buFont typeface="Roboto Light"/>
              <a:buNone/>
            </a:pPr>
            <a:r>
              <a:t/>
            </a:r>
            <a:endParaRPr b="0" i="0" sz="1800" u="none" cap="none" strike="noStrike">
              <a:solidFill>
                <a:srgbClr val="696984"/>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808080"/>
              </a:buClr>
              <a:buSzPts val="1800"/>
              <a:buFont typeface="Roboto Light"/>
              <a:buNone/>
            </a:pPr>
            <a:r>
              <a:t/>
            </a:r>
            <a:endParaRPr b="0" i="0" sz="1800" u="none" cap="none" strike="noStrike">
              <a:solidFill>
                <a:srgbClr val="696984"/>
              </a:solidFill>
              <a:latin typeface="Proxima Nova"/>
              <a:ea typeface="Proxima Nova"/>
              <a:cs typeface="Proxima Nova"/>
              <a:sym typeface="Proxima Nova"/>
            </a:endParaRPr>
          </a:p>
          <a:p>
            <a:pPr indent="0" lvl="0" marL="0" marR="0" rtl="0" algn="l">
              <a:lnSpc>
                <a:spcPct val="115000"/>
              </a:lnSpc>
              <a:spcBef>
                <a:spcPts val="1200"/>
              </a:spcBef>
              <a:spcAft>
                <a:spcPts val="0"/>
              </a:spcAft>
              <a:buClr>
                <a:schemeClr val="dk1"/>
              </a:buClr>
              <a:buSzPts val="1100"/>
              <a:buFont typeface="Arial"/>
              <a:buNone/>
            </a:pPr>
            <a:r>
              <a:t/>
            </a:r>
            <a:endParaRPr b="0" i="0" sz="1800" u="none" cap="none" strike="noStrike">
              <a:solidFill>
                <a:srgbClr val="696984"/>
              </a:solidFill>
              <a:latin typeface="Proxima Nova"/>
              <a:ea typeface="Proxima Nova"/>
              <a:cs typeface="Proxima Nova"/>
              <a:sym typeface="Proxima Nova"/>
            </a:endParaRPr>
          </a:p>
          <a:p>
            <a:pPr indent="0" lvl="0" marL="0" marR="0" rtl="0" algn="l">
              <a:lnSpc>
                <a:spcPct val="100000"/>
              </a:lnSpc>
              <a:spcBef>
                <a:spcPts val="1200"/>
              </a:spcBef>
              <a:spcAft>
                <a:spcPts val="0"/>
              </a:spcAft>
              <a:buClr>
                <a:srgbClr val="808080"/>
              </a:buClr>
              <a:buSzPts val="1800"/>
              <a:buFont typeface="Roboto Light"/>
              <a:buNone/>
            </a:pPr>
            <a:r>
              <a:t/>
            </a:r>
            <a:endParaRPr b="0" i="0" sz="1800" u="none" cap="none" strike="noStrike">
              <a:solidFill>
                <a:srgbClr val="696984"/>
              </a:solidFill>
              <a:latin typeface="Proxima Nova"/>
              <a:ea typeface="Proxima Nova"/>
              <a:cs typeface="Proxima Nova"/>
              <a:sym typeface="Proxima Nova"/>
            </a:endParaRPr>
          </a:p>
        </p:txBody>
      </p:sp>
      <p:pic>
        <p:nvPicPr>
          <p:cNvPr id="190" name="Google Shape;190;p30"/>
          <p:cNvPicPr preferRelativeResize="0"/>
          <p:nvPr/>
        </p:nvPicPr>
        <p:blipFill rotWithShape="1">
          <a:blip r:embed="rId4">
            <a:alphaModFix/>
          </a:blip>
          <a:srcRect b="0" l="0" r="0" t="0"/>
          <a:stretch/>
        </p:blipFill>
        <p:spPr>
          <a:xfrm>
            <a:off x="8508000" y="4472175"/>
            <a:ext cx="636000" cy="636000"/>
          </a:xfrm>
          <a:prstGeom prst="rect">
            <a:avLst/>
          </a:prstGeom>
          <a:noFill/>
          <a:ln>
            <a:noFill/>
          </a:ln>
        </p:spPr>
      </p:pic>
      <p:pic>
        <p:nvPicPr>
          <p:cNvPr id="191" name="Google Shape;191;p30"/>
          <p:cNvPicPr preferRelativeResize="0"/>
          <p:nvPr/>
        </p:nvPicPr>
        <p:blipFill>
          <a:blip r:embed="rId5">
            <a:alphaModFix/>
          </a:blip>
          <a:stretch>
            <a:fillRect/>
          </a:stretch>
        </p:blipFill>
        <p:spPr>
          <a:xfrm>
            <a:off x="1600200" y="0"/>
            <a:ext cx="7543800" cy="3823850"/>
          </a:xfrm>
          <a:prstGeom prst="rect">
            <a:avLst/>
          </a:prstGeom>
          <a:noFill/>
          <a:ln>
            <a:noFill/>
          </a:ln>
        </p:spPr>
      </p:pic>
      <p:sp>
        <p:nvSpPr>
          <p:cNvPr id="192" name="Google Shape;192;p30"/>
          <p:cNvSpPr txBox="1"/>
          <p:nvPr/>
        </p:nvSpPr>
        <p:spPr>
          <a:xfrm>
            <a:off x="498775" y="3969200"/>
            <a:ext cx="76062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en" sz="1800">
                <a:solidFill>
                  <a:schemeClr val="dk2"/>
                </a:solidFill>
              </a:rPr>
              <a:t>Modules associated with the “Treated” variable: brown, turquoise, black, yellow. Modules associated with the “Time” variable: green, blue, red.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31"/>
          <p:cNvPicPr preferRelativeResize="0"/>
          <p:nvPr/>
        </p:nvPicPr>
        <p:blipFill rotWithShape="1">
          <a:blip r:embed="rId3">
            <a:alphaModFix/>
          </a:blip>
          <a:srcRect b="60130" l="0" r="75554" t="0"/>
          <a:stretch/>
        </p:blipFill>
        <p:spPr>
          <a:xfrm>
            <a:off x="0" y="-9"/>
            <a:ext cx="2235197" cy="2050707"/>
          </a:xfrm>
          <a:prstGeom prst="rect">
            <a:avLst/>
          </a:prstGeom>
          <a:noFill/>
          <a:ln>
            <a:noFill/>
          </a:ln>
        </p:spPr>
      </p:pic>
      <p:sp>
        <p:nvSpPr>
          <p:cNvPr id="198" name="Google Shape;198;p31"/>
          <p:cNvSpPr txBox="1"/>
          <p:nvPr/>
        </p:nvSpPr>
        <p:spPr>
          <a:xfrm>
            <a:off x="72725" y="77850"/>
            <a:ext cx="2525100" cy="9198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3400"/>
              <a:buFont typeface="Roboto Light"/>
              <a:buNone/>
            </a:pPr>
            <a:r>
              <a:rPr lang="en" sz="2800">
                <a:solidFill>
                  <a:srgbClr val="3C3C50"/>
                </a:solidFill>
                <a:latin typeface="Proxima Nova Semibold"/>
                <a:ea typeface="Proxima Nova Semibold"/>
                <a:cs typeface="Proxima Nova Semibold"/>
                <a:sym typeface="Proxima Nova Semibold"/>
              </a:rPr>
              <a:t>Modules clustering</a:t>
            </a:r>
            <a:endParaRPr b="0" i="0" sz="2800" u="none" cap="none" strike="noStrike">
              <a:solidFill>
                <a:srgbClr val="3C3C50"/>
              </a:solidFill>
              <a:latin typeface="Proxima Nova Semibold"/>
              <a:ea typeface="Proxima Nova Semibold"/>
              <a:cs typeface="Proxima Nova Semibold"/>
              <a:sym typeface="Proxima Nova Semibold"/>
            </a:endParaRPr>
          </a:p>
        </p:txBody>
      </p:sp>
      <p:pic>
        <p:nvPicPr>
          <p:cNvPr id="199" name="Google Shape;199;p31"/>
          <p:cNvPicPr preferRelativeResize="0"/>
          <p:nvPr/>
        </p:nvPicPr>
        <p:blipFill rotWithShape="1">
          <a:blip r:embed="rId4">
            <a:alphaModFix/>
          </a:blip>
          <a:srcRect b="0" l="0" r="0" t="0"/>
          <a:stretch/>
        </p:blipFill>
        <p:spPr>
          <a:xfrm>
            <a:off x="8508000" y="4472175"/>
            <a:ext cx="636000" cy="636000"/>
          </a:xfrm>
          <a:prstGeom prst="rect">
            <a:avLst/>
          </a:prstGeom>
          <a:noFill/>
          <a:ln>
            <a:noFill/>
          </a:ln>
        </p:spPr>
      </p:pic>
      <p:pic>
        <p:nvPicPr>
          <p:cNvPr id="200" name="Google Shape;200;p31"/>
          <p:cNvPicPr preferRelativeResize="0"/>
          <p:nvPr/>
        </p:nvPicPr>
        <p:blipFill>
          <a:blip r:embed="rId5">
            <a:alphaModFix/>
          </a:blip>
          <a:stretch>
            <a:fillRect/>
          </a:stretch>
        </p:blipFill>
        <p:spPr>
          <a:xfrm>
            <a:off x="2678850" y="0"/>
            <a:ext cx="6465151" cy="4499275"/>
          </a:xfrm>
          <a:prstGeom prst="rect">
            <a:avLst/>
          </a:prstGeom>
          <a:noFill/>
          <a:ln>
            <a:noFill/>
          </a:ln>
        </p:spPr>
      </p:pic>
      <p:sp>
        <p:nvSpPr>
          <p:cNvPr id="201" name="Google Shape;201;p31"/>
          <p:cNvSpPr txBox="1"/>
          <p:nvPr/>
        </p:nvSpPr>
        <p:spPr>
          <a:xfrm>
            <a:off x="166250" y="1176900"/>
            <a:ext cx="2069100" cy="269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en" sz="1800">
                <a:solidFill>
                  <a:schemeClr val="dk2"/>
                </a:solidFill>
              </a:rPr>
              <a:t>Modules black, brown, yellow with a strong positive correlation with the “Treated” variable were combined into one group.</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32"/>
          <p:cNvPicPr preferRelativeResize="0"/>
          <p:nvPr/>
        </p:nvPicPr>
        <p:blipFill rotWithShape="1">
          <a:blip r:embed="rId3">
            <a:alphaModFix/>
          </a:blip>
          <a:srcRect b="60130" l="0" r="75554" t="0"/>
          <a:stretch/>
        </p:blipFill>
        <p:spPr>
          <a:xfrm>
            <a:off x="0" y="-6009"/>
            <a:ext cx="2235197" cy="2050707"/>
          </a:xfrm>
          <a:prstGeom prst="rect">
            <a:avLst/>
          </a:prstGeom>
          <a:noFill/>
          <a:ln>
            <a:noFill/>
          </a:ln>
        </p:spPr>
      </p:pic>
      <p:sp>
        <p:nvSpPr>
          <p:cNvPr id="207" name="Google Shape;207;p32"/>
          <p:cNvSpPr txBox="1"/>
          <p:nvPr/>
        </p:nvSpPr>
        <p:spPr>
          <a:xfrm>
            <a:off x="124700" y="0"/>
            <a:ext cx="6525600" cy="10650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3400"/>
              <a:buFont typeface="Roboto Light"/>
              <a:buNone/>
            </a:pPr>
            <a:r>
              <a:rPr lang="en" sz="3400">
                <a:solidFill>
                  <a:srgbClr val="3C3C50"/>
                </a:solidFill>
                <a:latin typeface="Proxima Nova Semibold"/>
                <a:ea typeface="Proxima Nova Semibold"/>
                <a:cs typeface="Proxima Nova Semibold"/>
                <a:sym typeface="Proxima Nova Semibold"/>
              </a:rPr>
              <a:t>KEGG Enrichment Analysis</a:t>
            </a:r>
            <a:endParaRPr b="0" i="0" sz="3400" u="none" cap="none" strike="noStrike">
              <a:solidFill>
                <a:srgbClr val="3C3C50"/>
              </a:solidFill>
              <a:latin typeface="Proxima Nova Semibold"/>
              <a:ea typeface="Proxima Nova Semibold"/>
              <a:cs typeface="Proxima Nova Semibold"/>
              <a:sym typeface="Proxima Nova Semibold"/>
            </a:endParaRPr>
          </a:p>
        </p:txBody>
      </p:sp>
      <p:pic>
        <p:nvPicPr>
          <p:cNvPr id="208" name="Google Shape;208;p32"/>
          <p:cNvPicPr preferRelativeResize="0"/>
          <p:nvPr/>
        </p:nvPicPr>
        <p:blipFill rotWithShape="1">
          <a:blip r:embed="rId4">
            <a:alphaModFix/>
          </a:blip>
          <a:srcRect b="0" l="0" r="0" t="0"/>
          <a:stretch/>
        </p:blipFill>
        <p:spPr>
          <a:xfrm>
            <a:off x="8508000" y="4472175"/>
            <a:ext cx="636000" cy="636000"/>
          </a:xfrm>
          <a:prstGeom prst="rect">
            <a:avLst/>
          </a:prstGeom>
          <a:noFill/>
          <a:ln>
            <a:noFill/>
          </a:ln>
        </p:spPr>
      </p:pic>
      <p:sp>
        <p:nvSpPr>
          <p:cNvPr id="209" name="Google Shape;209;p32"/>
          <p:cNvSpPr txBox="1"/>
          <p:nvPr/>
        </p:nvSpPr>
        <p:spPr>
          <a:xfrm>
            <a:off x="472225" y="1382000"/>
            <a:ext cx="7564800" cy="26628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A custom Python script was used to process a list of gene names that belonged to the groups of positively differentiated expressed genes and negatively differentiated expressed genes. </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ClusterProfiler version 4.2.2 was used to perform the KEGG enrichment analysis.</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The significance threshold for pathways was chosen as 0.05.</a:t>
            </a:r>
            <a:endParaRPr sz="1800">
              <a:solidFill>
                <a:schemeClr val="dk2"/>
              </a:solidFill>
            </a:endParaRPr>
          </a:p>
          <a:p>
            <a:pPr indent="0" lvl="0" marL="45720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700">
              <a:solidFill>
                <a:schemeClr val="dk2"/>
              </a:solidFill>
            </a:endParaRPr>
          </a:p>
        </p:txBody>
      </p:sp>
      <p:pic>
        <p:nvPicPr>
          <p:cNvPr id="210" name="Google Shape;210;p32"/>
          <p:cNvPicPr preferRelativeResize="0"/>
          <p:nvPr/>
        </p:nvPicPr>
        <p:blipFill>
          <a:blip r:embed="rId5">
            <a:alphaModFix/>
          </a:blip>
          <a:stretch>
            <a:fillRect/>
          </a:stretch>
        </p:blipFill>
        <p:spPr>
          <a:xfrm>
            <a:off x="8037025" y="-5988"/>
            <a:ext cx="1106975" cy="128221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33"/>
          <p:cNvPicPr preferRelativeResize="0"/>
          <p:nvPr/>
        </p:nvPicPr>
        <p:blipFill rotWithShape="1">
          <a:blip r:embed="rId3">
            <a:alphaModFix/>
          </a:blip>
          <a:srcRect b="60130" l="0" r="75554" t="0"/>
          <a:stretch/>
        </p:blipFill>
        <p:spPr>
          <a:xfrm>
            <a:off x="0" y="-6009"/>
            <a:ext cx="2235197" cy="2050707"/>
          </a:xfrm>
          <a:prstGeom prst="rect">
            <a:avLst/>
          </a:prstGeom>
          <a:noFill/>
          <a:ln>
            <a:noFill/>
          </a:ln>
        </p:spPr>
      </p:pic>
      <p:sp>
        <p:nvSpPr>
          <p:cNvPr id="216" name="Google Shape;216;p33"/>
          <p:cNvSpPr txBox="1"/>
          <p:nvPr/>
        </p:nvSpPr>
        <p:spPr>
          <a:xfrm>
            <a:off x="476725" y="150594"/>
            <a:ext cx="7721400" cy="9612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3400"/>
              <a:buFont typeface="Roboto Light"/>
              <a:buNone/>
            </a:pPr>
            <a:r>
              <a:rPr lang="en" sz="2900">
                <a:solidFill>
                  <a:srgbClr val="3C3C50"/>
                </a:solidFill>
                <a:latin typeface="Proxima Nova Semibold"/>
                <a:ea typeface="Proxima Nova Semibold"/>
                <a:cs typeface="Proxima Nova Semibold"/>
                <a:sym typeface="Proxima Nova Semibold"/>
              </a:rPr>
              <a:t>KEGG </a:t>
            </a:r>
            <a:r>
              <a:rPr lang="en" sz="2900">
                <a:solidFill>
                  <a:srgbClr val="3C3C50"/>
                </a:solidFill>
                <a:latin typeface="Proxima Nova Semibold"/>
                <a:ea typeface="Proxima Nova Semibold"/>
                <a:cs typeface="Proxima Nova Semibold"/>
                <a:sym typeface="Proxima Nova Semibold"/>
              </a:rPr>
              <a:t>enrichment </a:t>
            </a:r>
            <a:r>
              <a:rPr lang="en" sz="2900">
                <a:solidFill>
                  <a:srgbClr val="3C3C50"/>
                </a:solidFill>
                <a:latin typeface="Proxima Nova Semibold"/>
                <a:ea typeface="Proxima Nova Semibold"/>
                <a:cs typeface="Proxima Nova Semibold"/>
                <a:sym typeface="Proxima Nova Semibold"/>
              </a:rPr>
              <a:t>analysis for differentially expressed genes (DEGs)</a:t>
            </a:r>
            <a:endParaRPr b="0" i="0" sz="2900" u="none" cap="none" strike="noStrike">
              <a:solidFill>
                <a:srgbClr val="3C3C50"/>
              </a:solidFill>
              <a:latin typeface="Proxima Nova Semibold"/>
              <a:ea typeface="Proxima Nova Semibold"/>
              <a:cs typeface="Proxima Nova Semibold"/>
              <a:sym typeface="Proxima Nova Semibold"/>
            </a:endParaRPr>
          </a:p>
        </p:txBody>
      </p:sp>
      <p:pic>
        <p:nvPicPr>
          <p:cNvPr id="217" name="Google Shape;217;p33"/>
          <p:cNvPicPr preferRelativeResize="0"/>
          <p:nvPr/>
        </p:nvPicPr>
        <p:blipFill rotWithShape="1">
          <a:blip r:embed="rId4">
            <a:alphaModFix/>
          </a:blip>
          <a:srcRect b="0" l="0" r="0" t="0"/>
          <a:stretch/>
        </p:blipFill>
        <p:spPr>
          <a:xfrm>
            <a:off x="8508000" y="4472175"/>
            <a:ext cx="636000" cy="636000"/>
          </a:xfrm>
          <a:prstGeom prst="rect">
            <a:avLst/>
          </a:prstGeom>
          <a:noFill/>
          <a:ln>
            <a:noFill/>
          </a:ln>
        </p:spPr>
      </p:pic>
      <p:pic>
        <p:nvPicPr>
          <p:cNvPr id="218" name="Google Shape;218;p33"/>
          <p:cNvPicPr preferRelativeResize="0"/>
          <p:nvPr/>
        </p:nvPicPr>
        <p:blipFill>
          <a:blip r:embed="rId5">
            <a:alphaModFix/>
          </a:blip>
          <a:stretch>
            <a:fillRect/>
          </a:stretch>
        </p:blipFill>
        <p:spPr>
          <a:xfrm>
            <a:off x="3958925" y="1293148"/>
            <a:ext cx="5114925" cy="1409700"/>
          </a:xfrm>
          <a:prstGeom prst="rect">
            <a:avLst/>
          </a:prstGeom>
          <a:noFill/>
          <a:ln>
            <a:noFill/>
          </a:ln>
        </p:spPr>
      </p:pic>
      <p:pic>
        <p:nvPicPr>
          <p:cNvPr id="219" name="Google Shape;219;p33"/>
          <p:cNvPicPr preferRelativeResize="0"/>
          <p:nvPr/>
        </p:nvPicPr>
        <p:blipFill>
          <a:blip r:embed="rId6">
            <a:alphaModFix/>
          </a:blip>
          <a:stretch>
            <a:fillRect/>
          </a:stretch>
        </p:blipFill>
        <p:spPr>
          <a:xfrm>
            <a:off x="3473150" y="3071998"/>
            <a:ext cx="5600700" cy="1400175"/>
          </a:xfrm>
          <a:prstGeom prst="rect">
            <a:avLst/>
          </a:prstGeom>
          <a:noFill/>
          <a:ln>
            <a:noFill/>
          </a:ln>
        </p:spPr>
      </p:pic>
      <p:sp>
        <p:nvSpPr>
          <p:cNvPr id="220" name="Google Shape;220;p33"/>
          <p:cNvSpPr txBox="1"/>
          <p:nvPr/>
        </p:nvSpPr>
        <p:spPr>
          <a:xfrm>
            <a:off x="1723650" y="1293150"/>
            <a:ext cx="223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Negative DEGs</a:t>
            </a:r>
            <a:endParaRPr sz="1800">
              <a:solidFill>
                <a:schemeClr val="dk2"/>
              </a:solidFill>
            </a:endParaRPr>
          </a:p>
        </p:txBody>
      </p:sp>
      <p:sp>
        <p:nvSpPr>
          <p:cNvPr id="221" name="Google Shape;221;p33"/>
          <p:cNvSpPr txBox="1"/>
          <p:nvPr/>
        </p:nvSpPr>
        <p:spPr>
          <a:xfrm>
            <a:off x="1723650" y="3072000"/>
            <a:ext cx="1749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Positive DEGs</a:t>
            </a:r>
            <a:endParaRPr sz="1800">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34"/>
          <p:cNvPicPr preferRelativeResize="0"/>
          <p:nvPr/>
        </p:nvPicPr>
        <p:blipFill rotWithShape="1">
          <a:blip r:embed="rId3">
            <a:alphaModFix/>
          </a:blip>
          <a:srcRect b="60130" l="0" r="75554" t="0"/>
          <a:stretch/>
        </p:blipFill>
        <p:spPr>
          <a:xfrm>
            <a:off x="0" y="-6009"/>
            <a:ext cx="2235197" cy="2050707"/>
          </a:xfrm>
          <a:prstGeom prst="rect">
            <a:avLst/>
          </a:prstGeom>
          <a:noFill/>
          <a:ln>
            <a:noFill/>
          </a:ln>
        </p:spPr>
      </p:pic>
      <p:sp>
        <p:nvSpPr>
          <p:cNvPr id="227" name="Google Shape;227;p34"/>
          <p:cNvSpPr txBox="1"/>
          <p:nvPr/>
        </p:nvSpPr>
        <p:spPr>
          <a:xfrm>
            <a:off x="135150" y="88250"/>
            <a:ext cx="8873700" cy="992400"/>
          </a:xfrm>
          <a:prstGeom prst="rect">
            <a:avLst/>
          </a:prstGeom>
          <a:noFill/>
          <a:ln>
            <a:noFill/>
          </a:ln>
        </p:spPr>
        <p:txBody>
          <a:bodyPr anchorCtr="0" anchor="ctr" bIns="19050" lIns="19050" spcFirstLastPara="1" rIns="19050" wrap="square" tIns="19050">
            <a:noAutofit/>
          </a:bodyPr>
          <a:lstStyle/>
          <a:p>
            <a:pPr indent="0" lvl="0" marL="0" rtl="0" algn="l">
              <a:spcBef>
                <a:spcPts val="0"/>
              </a:spcBef>
              <a:spcAft>
                <a:spcPts val="0"/>
              </a:spcAft>
              <a:buClr>
                <a:schemeClr val="dk1"/>
              </a:buClr>
              <a:buSzPts val="3400"/>
              <a:buFont typeface="Roboto Light"/>
              <a:buNone/>
            </a:pPr>
            <a:r>
              <a:rPr lang="en" sz="2900">
                <a:solidFill>
                  <a:srgbClr val="3C3C50"/>
                </a:solidFill>
                <a:latin typeface="Proxima Nova Semibold"/>
                <a:ea typeface="Proxima Nova Semibold"/>
                <a:cs typeface="Proxima Nova Semibold"/>
                <a:sym typeface="Proxima Nova Semibold"/>
              </a:rPr>
              <a:t>KEGG enrichment analysis for "Treated"-associated modules</a:t>
            </a:r>
            <a:endParaRPr b="0" i="0" sz="3600" u="none" cap="none" strike="noStrike">
              <a:solidFill>
                <a:srgbClr val="3C3C50"/>
              </a:solidFill>
              <a:latin typeface="Proxima Nova Semibold"/>
              <a:ea typeface="Proxima Nova Semibold"/>
              <a:cs typeface="Proxima Nova Semibold"/>
              <a:sym typeface="Proxima Nova Semibold"/>
            </a:endParaRPr>
          </a:p>
        </p:txBody>
      </p:sp>
      <p:pic>
        <p:nvPicPr>
          <p:cNvPr id="228" name="Google Shape;228;p34"/>
          <p:cNvPicPr preferRelativeResize="0"/>
          <p:nvPr/>
        </p:nvPicPr>
        <p:blipFill rotWithShape="1">
          <a:blip r:embed="rId4">
            <a:alphaModFix/>
          </a:blip>
          <a:srcRect b="0" l="0" r="0" t="0"/>
          <a:stretch/>
        </p:blipFill>
        <p:spPr>
          <a:xfrm>
            <a:off x="8508000" y="4472175"/>
            <a:ext cx="636000" cy="636000"/>
          </a:xfrm>
          <a:prstGeom prst="rect">
            <a:avLst/>
          </a:prstGeom>
          <a:noFill/>
          <a:ln>
            <a:noFill/>
          </a:ln>
        </p:spPr>
      </p:pic>
      <p:sp>
        <p:nvSpPr>
          <p:cNvPr id="229" name="Google Shape;229;p34"/>
          <p:cNvSpPr txBox="1"/>
          <p:nvPr/>
        </p:nvSpPr>
        <p:spPr>
          <a:xfrm>
            <a:off x="1392400" y="2628925"/>
            <a:ext cx="598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30" name="Google Shape;230;p34"/>
          <p:cNvPicPr preferRelativeResize="0"/>
          <p:nvPr/>
        </p:nvPicPr>
        <p:blipFill>
          <a:blip r:embed="rId5">
            <a:alphaModFix/>
          </a:blip>
          <a:stretch>
            <a:fillRect/>
          </a:stretch>
        </p:blipFill>
        <p:spPr>
          <a:xfrm>
            <a:off x="3252350" y="758575"/>
            <a:ext cx="5810250" cy="1638300"/>
          </a:xfrm>
          <a:prstGeom prst="rect">
            <a:avLst/>
          </a:prstGeom>
          <a:noFill/>
          <a:ln>
            <a:noFill/>
          </a:ln>
        </p:spPr>
      </p:pic>
      <p:sp>
        <p:nvSpPr>
          <p:cNvPr id="231" name="Google Shape;231;p34"/>
          <p:cNvSpPr txBox="1"/>
          <p:nvPr/>
        </p:nvSpPr>
        <p:spPr>
          <a:xfrm>
            <a:off x="903950" y="1935163"/>
            <a:ext cx="2348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Negative module</a:t>
            </a:r>
            <a:endParaRPr sz="1800">
              <a:solidFill>
                <a:schemeClr val="dk2"/>
              </a:solidFill>
            </a:endParaRPr>
          </a:p>
        </p:txBody>
      </p:sp>
      <p:pic>
        <p:nvPicPr>
          <p:cNvPr id="232" name="Google Shape;232;p34"/>
          <p:cNvPicPr preferRelativeResize="0"/>
          <p:nvPr/>
        </p:nvPicPr>
        <p:blipFill>
          <a:blip r:embed="rId6">
            <a:alphaModFix/>
          </a:blip>
          <a:stretch>
            <a:fillRect/>
          </a:stretch>
        </p:blipFill>
        <p:spPr>
          <a:xfrm>
            <a:off x="3209488" y="2963325"/>
            <a:ext cx="5895975" cy="714375"/>
          </a:xfrm>
          <a:prstGeom prst="rect">
            <a:avLst/>
          </a:prstGeom>
          <a:noFill/>
          <a:ln>
            <a:noFill/>
          </a:ln>
        </p:spPr>
      </p:pic>
      <p:pic>
        <p:nvPicPr>
          <p:cNvPr id="233" name="Google Shape;233;p34"/>
          <p:cNvPicPr preferRelativeResize="0"/>
          <p:nvPr/>
        </p:nvPicPr>
        <p:blipFill>
          <a:blip r:embed="rId7">
            <a:alphaModFix/>
          </a:blip>
          <a:stretch>
            <a:fillRect/>
          </a:stretch>
        </p:blipFill>
        <p:spPr>
          <a:xfrm>
            <a:off x="3209500" y="4059138"/>
            <a:ext cx="5162550" cy="485775"/>
          </a:xfrm>
          <a:prstGeom prst="rect">
            <a:avLst/>
          </a:prstGeom>
          <a:noFill/>
          <a:ln>
            <a:noFill/>
          </a:ln>
        </p:spPr>
      </p:pic>
      <p:sp>
        <p:nvSpPr>
          <p:cNvPr id="234" name="Google Shape;234;p34"/>
          <p:cNvSpPr txBox="1"/>
          <p:nvPr/>
        </p:nvSpPr>
        <p:spPr>
          <a:xfrm>
            <a:off x="903950" y="2890600"/>
            <a:ext cx="223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800">
                <a:solidFill>
                  <a:schemeClr val="dk2"/>
                </a:solidFill>
              </a:rPr>
              <a:t>Positive</a:t>
            </a:r>
            <a:r>
              <a:rPr lang="en" sz="1800">
                <a:solidFill>
                  <a:schemeClr val="dk2"/>
                </a:solidFill>
              </a:rPr>
              <a:t> modules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17"/>
          <p:cNvPicPr preferRelativeResize="0"/>
          <p:nvPr/>
        </p:nvPicPr>
        <p:blipFill rotWithShape="1">
          <a:blip r:embed="rId3">
            <a:alphaModFix/>
          </a:blip>
          <a:srcRect b="83216" l="22080" r="34168" t="0"/>
          <a:stretch/>
        </p:blipFill>
        <p:spPr>
          <a:xfrm>
            <a:off x="2019300" y="-6009"/>
            <a:ext cx="4000502" cy="863260"/>
          </a:xfrm>
          <a:prstGeom prst="rect">
            <a:avLst/>
          </a:prstGeom>
          <a:noFill/>
          <a:ln>
            <a:noFill/>
          </a:ln>
        </p:spPr>
      </p:pic>
      <p:sp>
        <p:nvSpPr>
          <p:cNvPr id="75" name="Google Shape;75;p17"/>
          <p:cNvSpPr txBox="1"/>
          <p:nvPr/>
        </p:nvSpPr>
        <p:spPr>
          <a:xfrm>
            <a:off x="489512" y="129385"/>
            <a:ext cx="7721400" cy="5925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3400"/>
              <a:buFont typeface="Roboto Light"/>
              <a:buNone/>
            </a:pPr>
            <a:r>
              <a:rPr lang="en" sz="3600">
                <a:solidFill>
                  <a:srgbClr val="3C3C50"/>
                </a:solidFill>
                <a:latin typeface="Proxima Nova Semibold"/>
                <a:ea typeface="Proxima Nova Semibold"/>
                <a:cs typeface="Proxima Nova Semibold"/>
                <a:sym typeface="Proxima Nova Semibold"/>
              </a:rPr>
              <a:t>Introduction</a:t>
            </a:r>
            <a:endParaRPr b="0" i="0" sz="3600" u="none" cap="none" strike="noStrike">
              <a:solidFill>
                <a:srgbClr val="3C3C50"/>
              </a:solidFill>
              <a:latin typeface="Proxima Nova Semibold"/>
              <a:ea typeface="Proxima Nova Semibold"/>
              <a:cs typeface="Proxima Nova Semibold"/>
              <a:sym typeface="Proxima Nova Semibold"/>
            </a:endParaRPr>
          </a:p>
        </p:txBody>
      </p:sp>
      <p:pic>
        <p:nvPicPr>
          <p:cNvPr id="76" name="Google Shape;76;p17"/>
          <p:cNvPicPr preferRelativeResize="0"/>
          <p:nvPr/>
        </p:nvPicPr>
        <p:blipFill rotWithShape="1">
          <a:blip r:embed="rId4">
            <a:alphaModFix/>
          </a:blip>
          <a:srcRect b="0" l="0" r="0" t="0"/>
          <a:stretch/>
        </p:blipFill>
        <p:spPr>
          <a:xfrm>
            <a:off x="8508000" y="4472175"/>
            <a:ext cx="636000" cy="636000"/>
          </a:xfrm>
          <a:prstGeom prst="rect">
            <a:avLst/>
          </a:prstGeom>
          <a:noFill/>
          <a:ln>
            <a:noFill/>
          </a:ln>
        </p:spPr>
      </p:pic>
      <p:sp>
        <p:nvSpPr>
          <p:cNvPr id="77" name="Google Shape;77;p17"/>
          <p:cNvSpPr txBox="1"/>
          <p:nvPr/>
        </p:nvSpPr>
        <p:spPr>
          <a:xfrm>
            <a:off x="290950" y="721875"/>
            <a:ext cx="7857600" cy="43584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Clr>
                <a:schemeClr val="dk2"/>
              </a:buClr>
              <a:buSzPts val="1700"/>
              <a:buChar char="●"/>
            </a:pPr>
            <a:r>
              <a:rPr lang="en" sz="1700">
                <a:solidFill>
                  <a:schemeClr val="dk2"/>
                </a:solidFill>
              </a:rPr>
              <a:t>DNA supercoiling is very sensitive to various environmental conditions and is a sensor of various stress factors. The antibiotic novobiocin is an inhibitor of the ATPase domain of DNA gyrase; its action affects the global topology of cell DNA. To study the dynamics of changes in gene expression under the influence of novobiocin, weighted gene coexpression network analysis was used in this work.</a:t>
            </a:r>
            <a:endParaRPr sz="1700">
              <a:solidFill>
                <a:schemeClr val="dk2"/>
              </a:solidFill>
            </a:endParaRPr>
          </a:p>
          <a:p>
            <a:pPr indent="-336550" lvl="0" marL="457200" rtl="0" algn="l">
              <a:lnSpc>
                <a:spcPct val="115000"/>
              </a:lnSpc>
              <a:spcBef>
                <a:spcPts val="0"/>
              </a:spcBef>
              <a:spcAft>
                <a:spcPts val="0"/>
              </a:spcAft>
              <a:buClr>
                <a:schemeClr val="dk2"/>
              </a:buClr>
              <a:buSzPts val="1700"/>
              <a:buChar char="●"/>
            </a:pPr>
            <a:r>
              <a:rPr lang="en" sz="1700">
                <a:solidFill>
                  <a:schemeClr val="dk2"/>
                </a:solidFill>
              </a:rPr>
              <a:t>Gene co-expression networks are increasingly used to explore the system-level functionality of genes. The network construction is conceptually straightforward: nodes represent genes and nodes are connected if the corresponding genes are significantly co-expressed across appropriately chosen tissue samples [1]. In this work, we studied the effect of an antibiotic that changes the degree of DNA helix, which triggers various intracellular processes [2], so the construction of gene coexpression networks makes biological sense.</a:t>
            </a:r>
            <a:endParaRPr sz="1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35"/>
          <p:cNvPicPr preferRelativeResize="0"/>
          <p:nvPr/>
        </p:nvPicPr>
        <p:blipFill rotWithShape="1">
          <a:blip r:embed="rId3">
            <a:alphaModFix/>
          </a:blip>
          <a:srcRect b="60130" l="0" r="75554" t="0"/>
          <a:stretch/>
        </p:blipFill>
        <p:spPr>
          <a:xfrm>
            <a:off x="0" y="-6009"/>
            <a:ext cx="2235197" cy="2050707"/>
          </a:xfrm>
          <a:prstGeom prst="rect">
            <a:avLst/>
          </a:prstGeom>
          <a:noFill/>
          <a:ln>
            <a:noFill/>
          </a:ln>
        </p:spPr>
      </p:pic>
      <p:sp>
        <p:nvSpPr>
          <p:cNvPr id="240" name="Google Shape;240;p35"/>
          <p:cNvSpPr txBox="1"/>
          <p:nvPr/>
        </p:nvSpPr>
        <p:spPr>
          <a:xfrm>
            <a:off x="83125" y="197425"/>
            <a:ext cx="9060900" cy="795000"/>
          </a:xfrm>
          <a:prstGeom prst="rect">
            <a:avLst/>
          </a:prstGeom>
          <a:noFill/>
          <a:ln>
            <a:noFill/>
          </a:ln>
        </p:spPr>
        <p:txBody>
          <a:bodyPr anchorCtr="0" anchor="ctr" bIns="19050" lIns="19050" spcFirstLastPara="1" rIns="19050" wrap="square" tIns="19050">
            <a:noAutofit/>
          </a:bodyPr>
          <a:lstStyle/>
          <a:p>
            <a:pPr indent="0" lvl="0" marL="0" rtl="0" algn="l">
              <a:spcBef>
                <a:spcPts val="0"/>
              </a:spcBef>
              <a:spcAft>
                <a:spcPts val="0"/>
              </a:spcAft>
              <a:buClr>
                <a:schemeClr val="dk1"/>
              </a:buClr>
              <a:buSzPts val="3400"/>
              <a:buFont typeface="Roboto Light"/>
              <a:buNone/>
            </a:pPr>
            <a:r>
              <a:rPr lang="en" sz="2900">
                <a:solidFill>
                  <a:srgbClr val="3C3C50"/>
                </a:solidFill>
                <a:latin typeface="Proxima Nova Semibold"/>
                <a:ea typeface="Proxima Nova Semibold"/>
                <a:cs typeface="Proxima Nova Semibold"/>
                <a:sym typeface="Proxima Nova Semibold"/>
              </a:rPr>
              <a:t>KEGG enrichment analysis for "Treated"-associated modules</a:t>
            </a:r>
            <a:endParaRPr b="0" i="0" sz="3600" u="none" cap="none" strike="noStrike">
              <a:solidFill>
                <a:srgbClr val="3C3C50"/>
              </a:solidFill>
              <a:latin typeface="Proxima Nova Semibold"/>
              <a:ea typeface="Proxima Nova Semibold"/>
              <a:cs typeface="Proxima Nova Semibold"/>
              <a:sym typeface="Proxima Nova Semibold"/>
            </a:endParaRPr>
          </a:p>
        </p:txBody>
      </p:sp>
      <p:pic>
        <p:nvPicPr>
          <p:cNvPr id="241" name="Google Shape;241;p35"/>
          <p:cNvPicPr preferRelativeResize="0"/>
          <p:nvPr/>
        </p:nvPicPr>
        <p:blipFill rotWithShape="1">
          <a:blip r:embed="rId4">
            <a:alphaModFix/>
          </a:blip>
          <a:srcRect b="0" l="0" r="0" t="0"/>
          <a:stretch/>
        </p:blipFill>
        <p:spPr>
          <a:xfrm>
            <a:off x="8508000" y="4472175"/>
            <a:ext cx="636000" cy="636000"/>
          </a:xfrm>
          <a:prstGeom prst="rect">
            <a:avLst/>
          </a:prstGeom>
          <a:noFill/>
          <a:ln>
            <a:noFill/>
          </a:ln>
        </p:spPr>
      </p:pic>
      <p:pic>
        <p:nvPicPr>
          <p:cNvPr id="242" name="Google Shape;242;p35"/>
          <p:cNvPicPr preferRelativeResize="0"/>
          <p:nvPr/>
        </p:nvPicPr>
        <p:blipFill>
          <a:blip r:embed="rId5">
            <a:alphaModFix/>
          </a:blip>
          <a:stretch>
            <a:fillRect/>
          </a:stretch>
        </p:blipFill>
        <p:spPr>
          <a:xfrm>
            <a:off x="3706100" y="992475"/>
            <a:ext cx="5391150" cy="1400175"/>
          </a:xfrm>
          <a:prstGeom prst="rect">
            <a:avLst/>
          </a:prstGeom>
          <a:noFill/>
          <a:ln>
            <a:noFill/>
          </a:ln>
        </p:spPr>
      </p:pic>
      <p:sp>
        <p:nvSpPr>
          <p:cNvPr id="243" name="Google Shape;243;p35"/>
          <p:cNvSpPr txBox="1"/>
          <p:nvPr/>
        </p:nvSpPr>
        <p:spPr>
          <a:xfrm>
            <a:off x="1877300" y="992475"/>
            <a:ext cx="1828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Positive module</a:t>
            </a:r>
            <a:endParaRPr sz="1800">
              <a:solidFill>
                <a:schemeClr val="dk2"/>
              </a:solidFill>
            </a:endParaRPr>
          </a:p>
        </p:txBody>
      </p:sp>
      <p:sp>
        <p:nvSpPr>
          <p:cNvPr id="244" name="Google Shape;244;p35"/>
          <p:cNvSpPr txBox="1"/>
          <p:nvPr/>
        </p:nvSpPr>
        <p:spPr>
          <a:xfrm>
            <a:off x="187050" y="2803200"/>
            <a:ext cx="86454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Several pathways were found in both the DESeq2 assay and the modules associated with novobiocin treatment: </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C5-Branched dibasic acid metabolism; </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2-Oxocarboxylic acid metabolism; </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Two-component system; </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Ascorbate and aldarate metabolism; </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Glycolysis / Gluconeogenesis.</a:t>
            </a:r>
            <a:endParaRPr sz="1800">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36"/>
          <p:cNvPicPr preferRelativeResize="0"/>
          <p:nvPr/>
        </p:nvPicPr>
        <p:blipFill rotWithShape="1">
          <a:blip r:embed="rId3">
            <a:alphaModFix/>
          </a:blip>
          <a:srcRect b="60130" l="0" r="75554" t="0"/>
          <a:stretch/>
        </p:blipFill>
        <p:spPr>
          <a:xfrm>
            <a:off x="0" y="-6009"/>
            <a:ext cx="2235197" cy="2050707"/>
          </a:xfrm>
          <a:prstGeom prst="rect">
            <a:avLst/>
          </a:prstGeom>
          <a:noFill/>
          <a:ln>
            <a:noFill/>
          </a:ln>
        </p:spPr>
      </p:pic>
      <p:sp>
        <p:nvSpPr>
          <p:cNvPr id="250" name="Google Shape;250;p36"/>
          <p:cNvSpPr txBox="1"/>
          <p:nvPr/>
        </p:nvSpPr>
        <p:spPr>
          <a:xfrm>
            <a:off x="166250" y="135075"/>
            <a:ext cx="8832300" cy="857400"/>
          </a:xfrm>
          <a:prstGeom prst="rect">
            <a:avLst/>
          </a:prstGeom>
          <a:noFill/>
          <a:ln>
            <a:noFill/>
          </a:ln>
        </p:spPr>
        <p:txBody>
          <a:bodyPr anchorCtr="0" anchor="ctr" bIns="19050" lIns="19050" spcFirstLastPara="1" rIns="19050" wrap="square" tIns="19050">
            <a:noAutofit/>
          </a:bodyPr>
          <a:lstStyle/>
          <a:p>
            <a:pPr indent="0" lvl="0" marL="0" rtl="0" algn="l">
              <a:spcBef>
                <a:spcPts val="0"/>
              </a:spcBef>
              <a:spcAft>
                <a:spcPts val="0"/>
              </a:spcAft>
              <a:buClr>
                <a:schemeClr val="dk1"/>
              </a:buClr>
              <a:buSzPts val="3400"/>
              <a:buFont typeface="Roboto Light"/>
              <a:buNone/>
            </a:pPr>
            <a:r>
              <a:rPr lang="en" sz="2900">
                <a:solidFill>
                  <a:srgbClr val="3C3C50"/>
                </a:solidFill>
                <a:latin typeface="Proxima Nova Semibold"/>
                <a:ea typeface="Proxima Nova Semibold"/>
                <a:cs typeface="Proxima Nova Semibold"/>
                <a:sym typeface="Proxima Nova Semibold"/>
              </a:rPr>
              <a:t>KEGG enrichment analysis for "Time"-associated modules</a:t>
            </a:r>
            <a:endParaRPr b="0" i="0" sz="3600" u="none" cap="none" strike="noStrike">
              <a:solidFill>
                <a:srgbClr val="3C3C50"/>
              </a:solidFill>
              <a:latin typeface="Proxima Nova Semibold"/>
              <a:ea typeface="Proxima Nova Semibold"/>
              <a:cs typeface="Proxima Nova Semibold"/>
              <a:sym typeface="Proxima Nova Semibold"/>
            </a:endParaRPr>
          </a:p>
        </p:txBody>
      </p:sp>
      <p:pic>
        <p:nvPicPr>
          <p:cNvPr id="251" name="Google Shape;251;p36"/>
          <p:cNvPicPr preferRelativeResize="0"/>
          <p:nvPr/>
        </p:nvPicPr>
        <p:blipFill rotWithShape="1">
          <a:blip r:embed="rId4">
            <a:alphaModFix/>
          </a:blip>
          <a:srcRect b="0" l="0" r="0" t="0"/>
          <a:stretch/>
        </p:blipFill>
        <p:spPr>
          <a:xfrm>
            <a:off x="8508000" y="4472175"/>
            <a:ext cx="636000" cy="636000"/>
          </a:xfrm>
          <a:prstGeom prst="rect">
            <a:avLst/>
          </a:prstGeom>
          <a:noFill/>
          <a:ln>
            <a:noFill/>
          </a:ln>
        </p:spPr>
      </p:pic>
      <p:pic>
        <p:nvPicPr>
          <p:cNvPr id="252" name="Google Shape;252;p36"/>
          <p:cNvPicPr preferRelativeResize="0"/>
          <p:nvPr/>
        </p:nvPicPr>
        <p:blipFill>
          <a:blip r:embed="rId5">
            <a:alphaModFix/>
          </a:blip>
          <a:stretch>
            <a:fillRect/>
          </a:stretch>
        </p:blipFill>
        <p:spPr>
          <a:xfrm>
            <a:off x="3223200" y="844548"/>
            <a:ext cx="5838825" cy="1200150"/>
          </a:xfrm>
          <a:prstGeom prst="rect">
            <a:avLst/>
          </a:prstGeom>
          <a:noFill/>
          <a:ln>
            <a:noFill/>
          </a:ln>
        </p:spPr>
      </p:pic>
      <p:pic>
        <p:nvPicPr>
          <p:cNvPr id="253" name="Google Shape;253;p36"/>
          <p:cNvPicPr preferRelativeResize="0"/>
          <p:nvPr/>
        </p:nvPicPr>
        <p:blipFill>
          <a:blip r:embed="rId6">
            <a:alphaModFix/>
          </a:blip>
          <a:stretch>
            <a:fillRect/>
          </a:stretch>
        </p:blipFill>
        <p:spPr>
          <a:xfrm>
            <a:off x="3223200" y="3738748"/>
            <a:ext cx="4524375" cy="733425"/>
          </a:xfrm>
          <a:prstGeom prst="rect">
            <a:avLst/>
          </a:prstGeom>
          <a:noFill/>
          <a:ln>
            <a:noFill/>
          </a:ln>
        </p:spPr>
      </p:pic>
      <p:pic>
        <p:nvPicPr>
          <p:cNvPr id="254" name="Google Shape;254;p36"/>
          <p:cNvPicPr preferRelativeResize="0"/>
          <p:nvPr/>
        </p:nvPicPr>
        <p:blipFill>
          <a:blip r:embed="rId7">
            <a:alphaModFix/>
          </a:blip>
          <a:stretch>
            <a:fillRect/>
          </a:stretch>
        </p:blipFill>
        <p:spPr>
          <a:xfrm>
            <a:off x="3223197" y="2736425"/>
            <a:ext cx="5057775" cy="733425"/>
          </a:xfrm>
          <a:prstGeom prst="rect">
            <a:avLst/>
          </a:prstGeom>
          <a:noFill/>
          <a:ln>
            <a:noFill/>
          </a:ln>
        </p:spPr>
      </p:pic>
      <p:sp>
        <p:nvSpPr>
          <p:cNvPr id="255" name="Google Shape;255;p36"/>
          <p:cNvSpPr txBox="1"/>
          <p:nvPr/>
        </p:nvSpPr>
        <p:spPr>
          <a:xfrm>
            <a:off x="1278000" y="1633600"/>
            <a:ext cx="1945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Positive module</a:t>
            </a:r>
            <a:endParaRPr sz="1800">
              <a:solidFill>
                <a:schemeClr val="dk2"/>
              </a:solidFill>
            </a:endParaRPr>
          </a:p>
        </p:txBody>
      </p:sp>
      <p:sp>
        <p:nvSpPr>
          <p:cNvPr id="256" name="Google Shape;256;p36"/>
          <p:cNvSpPr txBox="1"/>
          <p:nvPr/>
        </p:nvSpPr>
        <p:spPr>
          <a:xfrm>
            <a:off x="1170000" y="2686175"/>
            <a:ext cx="2161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800">
                <a:solidFill>
                  <a:schemeClr val="dk2"/>
                </a:solidFill>
              </a:rPr>
              <a:t>Negative</a:t>
            </a:r>
            <a:r>
              <a:rPr lang="en" sz="1800">
                <a:solidFill>
                  <a:schemeClr val="dk2"/>
                </a:solidFill>
              </a:rPr>
              <a:t> modules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37"/>
          <p:cNvPicPr preferRelativeResize="0"/>
          <p:nvPr/>
        </p:nvPicPr>
        <p:blipFill rotWithShape="1">
          <a:blip r:embed="rId3">
            <a:alphaModFix/>
          </a:blip>
          <a:srcRect b="60130" l="0" r="75554" t="0"/>
          <a:stretch/>
        </p:blipFill>
        <p:spPr>
          <a:xfrm>
            <a:off x="0" y="-6009"/>
            <a:ext cx="2235197" cy="2050707"/>
          </a:xfrm>
          <a:prstGeom prst="rect">
            <a:avLst/>
          </a:prstGeom>
          <a:noFill/>
          <a:ln>
            <a:noFill/>
          </a:ln>
        </p:spPr>
      </p:pic>
      <p:sp>
        <p:nvSpPr>
          <p:cNvPr id="262" name="Google Shape;262;p37"/>
          <p:cNvSpPr txBox="1"/>
          <p:nvPr/>
        </p:nvSpPr>
        <p:spPr>
          <a:xfrm>
            <a:off x="164982" y="192150"/>
            <a:ext cx="3326400" cy="592500"/>
          </a:xfrm>
          <a:prstGeom prst="rect">
            <a:avLst/>
          </a:prstGeom>
          <a:noFill/>
          <a:ln>
            <a:noFill/>
          </a:ln>
        </p:spPr>
        <p:txBody>
          <a:bodyPr anchorCtr="0" anchor="ctr" bIns="19050" lIns="19050" spcFirstLastPara="1" rIns="19050" wrap="square" tIns="19050">
            <a:noAutofit/>
          </a:bodyPr>
          <a:lstStyle/>
          <a:p>
            <a:pPr indent="0" lvl="0" marL="0" rtl="0" algn="l">
              <a:spcBef>
                <a:spcPts val="0"/>
              </a:spcBef>
              <a:spcAft>
                <a:spcPts val="0"/>
              </a:spcAft>
              <a:buClr>
                <a:schemeClr val="dk1"/>
              </a:buClr>
              <a:buSzPts val="3400"/>
              <a:buFont typeface="Roboto Light"/>
              <a:buNone/>
            </a:pPr>
            <a:r>
              <a:rPr lang="en" sz="2900">
                <a:solidFill>
                  <a:srgbClr val="3C3C50"/>
                </a:solidFill>
                <a:latin typeface="Proxima Nova Semibold"/>
                <a:ea typeface="Proxima Nova Semibold"/>
                <a:cs typeface="Proxima Nova Semibold"/>
                <a:sym typeface="Proxima Nova Semibold"/>
              </a:rPr>
              <a:t>Hub genes analysis</a:t>
            </a:r>
            <a:endParaRPr b="0" i="0" sz="3600" u="none" cap="none" strike="noStrike">
              <a:solidFill>
                <a:srgbClr val="3C3C50"/>
              </a:solidFill>
              <a:latin typeface="Proxima Nova Semibold"/>
              <a:ea typeface="Proxima Nova Semibold"/>
              <a:cs typeface="Proxima Nova Semibold"/>
              <a:sym typeface="Proxima Nova Semibold"/>
            </a:endParaRPr>
          </a:p>
        </p:txBody>
      </p:sp>
      <p:pic>
        <p:nvPicPr>
          <p:cNvPr id="263" name="Google Shape;263;p37"/>
          <p:cNvPicPr preferRelativeResize="0"/>
          <p:nvPr/>
        </p:nvPicPr>
        <p:blipFill rotWithShape="1">
          <a:blip r:embed="rId4">
            <a:alphaModFix/>
          </a:blip>
          <a:srcRect b="0" l="0" r="0" t="0"/>
          <a:stretch/>
        </p:blipFill>
        <p:spPr>
          <a:xfrm>
            <a:off x="8508000" y="4472175"/>
            <a:ext cx="636000" cy="636000"/>
          </a:xfrm>
          <a:prstGeom prst="rect">
            <a:avLst/>
          </a:prstGeom>
          <a:noFill/>
          <a:ln>
            <a:noFill/>
          </a:ln>
        </p:spPr>
      </p:pic>
      <p:sp>
        <p:nvSpPr>
          <p:cNvPr id="264" name="Google Shape;264;p37"/>
          <p:cNvSpPr txBox="1"/>
          <p:nvPr/>
        </p:nvSpPr>
        <p:spPr>
          <a:xfrm>
            <a:off x="270150" y="1278100"/>
            <a:ext cx="8144400" cy="32325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Char char="●"/>
            </a:pPr>
            <a:r>
              <a:rPr lang="en" sz="1800">
                <a:solidFill>
                  <a:schemeClr val="dk2"/>
                </a:solidFill>
              </a:rPr>
              <a:t>One of the key concepts of WGCNA is the concept of hub genes; hub genes are genes that have a large number of connections with other genes in the module [1]; such genes are most similar to the module's eigengene (first principal component) and they have the greatest relationship with the variable under study. </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The functionality of the R language was used to identify the nodal genes in the module (nodal genes were considered to have a correlation coefficient with the eigengene of more than 0.9).</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We obtained hub genes for modules associated with novobiocin and time.</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Number of </a:t>
            </a:r>
            <a:r>
              <a:rPr lang="en" sz="1800">
                <a:solidFill>
                  <a:schemeClr val="dk2"/>
                </a:solidFill>
              </a:rPr>
              <a:t>hub</a:t>
            </a:r>
            <a:r>
              <a:rPr lang="en" sz="1800">
                <a:solidFill>
                  <a:schemeClr val="dk2"/>
                </a:solidFill>
              </a:rPr>
              <a:t> genes for different modules: black - 42; brown - 167; yellow - 108; turquoise - 284; red - 94; blue - 147; green - 160.</a:t>
            </a:r>
            <a:endParaRPr sz="1800">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38"/>
          <p:cNvPicPr preferRelativeResize="0"/>
          <p:nvPr/>
        </p:nvPicPr>
        <p:blipFill rotWithShape="1">
          <a:blip r:embed="rId3">
            <a:alphaModFix/>
          </a:blip>
          <a:srcRect b="60130" l="0" r="75554" t="0"/>
          <a:stretch/>
        </p:blipFill>
        <p:spPr>
          <a:xfrm>
            <a:off x="0" y="-6009"/>
            <a:ext cx="2235197" cy="2050707"/>
          </a:xfrm>
          <a:prstGeom prst="rect">
            <a:avLst/>
          </a:prstGeom>
          <a:noFill/>
          <a:ln>
            <a:noFill/>
          </a:ln>
        </p:spPr>
      </p:pic>
      <p:sp>
        <p:nvSpPr>
          <p:cNvPr id="270" name="Google Shape;270;p38"/>
          <p:cNvSpPr txBox="1"/>
          <p:nvPr/>
        </p:nvSpPr>
        <p:spPr>
          <a:xfrm>
            <a:off x="65850" y="62325"/>
            <a:ext cx="9012300" cy="846900"/>
          </a:xfrm>
          <a:prstGeom prst="rect">
            <a:avLst/>
          </a:prstGeom>
          <a:noFill/>
          <a:ln>
            <a:noFill/>
          </a:ln>
        </p:spPr>
        <p:txBody>
          <a:bodyPr anchorCtr="0" anchor="ctr" bIns="19050" lIns="19050" spcFirstLastPara="1" rIns="19050" wrap="square" tIns="19050">
            <a:noAutofit/>
          </a:bodyPr>
          <a:lstStyle/>
          <a:p>
            <a:pPr indent="0" lvl="0" marL="0" rtl="0" algn="l">
              <a:spcBef>
                <a:spcPts val="0"/>
              </a:spcBef>
              <a:spcAft>
                <a:spcPts val="0"/>
              </a:spcAft>
              <a:buClr>
                <a:schemeClr val="dk1"/>
              </a:buClr>
              <a:buSzPts val="3400"/>
              <a:buFont typeface="Roboto Light"/>
              <a:buNone/>
            </a:pPr>
            <a:r>
              <a:rPr lang="en" sz="2400">
                <a:solidFill>
                  <a:srgbClr val="3C3C50"/>
                </a:solidFill>
                <a:latin typeface="Proxima Nova Semibold"/>
                <a:ea typeface="Proxima Nova Semibold"/>
                <a:cs typeface="Proxima Nova Semibold"/>
                <a:sym typeface="Proxima Nova Semibold"/>
              </a:rPr>
              <a:t>KEGG enrichment analysis for hub genes of modules associated with "Treated"</a:t>
            </a:r>
            <a:endParaRPr b="0" i="0" sz="3100" u="none" cap="none" strike="noStrike">
              <a:solidFill>
                <a:srgbClr val="3C3C50"/>
              </a:solidFill>
              <a:latin typeface="Proxima Nova Semibold"/>
              <a:ea typeface="Proxima Nova Semibold"/>
              <a:cs typeface="Proxima Nova Semibold"/>
              <a:sym typeface="Proxima Nova Semibold"/>
            </a:endParaRPr>
          </a:p>
        </p:txBody>
      </p:sp>
      <p:pic>
        <p:nvPicPr>
          <p:cNvPr id="271" name="Google Shape;271;p38"/>
          <p:cNvPicPr preferRelativeResize="0"/>
          <p:nvPr/>
        </p:nvPicPr>
        <p:blipFill rotWithShape="1">
          <a:blip r:embed="rId4">
            <a:alphaModFix/>
          </a:blip>
          <a:srcRect b="0" l="0" r="0" t="0"/>
          <a:stretch/>
        </p:blipFill>
        <p:spPr>
          <a:xfrm>
            <a:off x="8508000" y="4472175"/>
            <a:ext cx="636000" cy="636000"/>
          </a:xfrm>
          <a:prstGeom prst="rect">
            <a:avLst/>
          </a:prstGeom>
          <a:noFill/>
          <a:ln>
            <a:noFill/>
          </a:ln>
        </p:spPr>
      </p:pic>
      <p:sp>
        <p:nvSpPr>
          <p:cNvPr id="272" name="Google Shape;272;p38"/>
          <p:cNvSpPr txBox="1"/>
          <p:nvPr/>
        </p:nvSpPr>
        <p:spPr>
          <a:xfrm>
            <a:off x="1787250" y="2495450"/>
            <a:ext cx="13404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800">
                <a:solidFill>
                  <a:schemeClr val="dk2"/>
                </a:solidFill>
              </a:rPr>
              <a:t>Hub genes from positive modules</a:t>
            </a:r>
            <a:endParaRPr/>
          </a:p>
        </p:txBody>
      </p:sp>
      <p:pic>
        <p:nvPicPr>
          <p:cNvPr id="273" name="Google Shape;273;p38"/>
          <p:cNvPicPr preferRelativeResize="0"/>
          <p:nvPr/>
        </p:nvPicPr>
        <p:blipFill>
          <a:blip r:embed="rId5">
            <a:alphaModFix/>
          </a:blip>
          <a:stretch>
            <a:fillRect/>
          </a:stretch>
        </p:blipFill>
        <p:spPr>
          <a:xfrm>
            <a:off x="3267897" y="645325"/>
            <a:ext cx="5810250" cy="1619250"/>
          </a:xfrm>
          <a:prstGeom prst="rect">
            <a:avLst/>
          </a:prstGeom>
          <a:noFill/>
          <a:ln>
            <a:noFill/>
          </a:ln>
        </p:spPr>
      </p:pic>
      <p:pic>
        <p:nvPicPr>
          <p:cNvPr id="274" name="Google Shape;274;p38"/>
          <p:cNvPicPr preferRelativeResize="0"/>
          <p:nvPr/>
        </p:nvPicPr>
        <p:blipFill>
          <a:blip r:embed="rId6">
            <a:alphaModFix/>
          </a:blip>
          <a:stretch>
            <a:fillRect/>
          </a:stretch>
        </p:blipFill>
        <p:spPr>
          <a:xfrm>
            <a:off x="3267900" y="3835613"/>
            <a:ext cx="5162550" cy="504825"/>
          </a:xfrm>
          <a:prstGeom prst="rect">
            <a:avLst/>
          </a:prstGeom>
          <a:noFill/>
          <a:ln>
            <a:noFill/>
          </a:ln>
        </p:spPr>
      </p:pic>
      <p:pic>
        <p:nvPicPr>
          <p:cNvPr id="275" name="Google Shape;275;p38"/>
          <p:cNvPicPr preferRelativeResize="0"/>
          <p:nvPr/>
        </p:nvPicPr>
        <p:blipFill>
          <a:blip r:embed="rId7">
            <a:alphaModFix/>
          </a:blip>
          <a:stretch>
            <a:fillRect/>
          </a:stretch>
        </p:blipFill>
        <p:spPr>
          <a:xfrm>
            <a:off x="3267900" y="4516788"/>
            <a:ext cx="4791075" cy="523875"/>
          </a:xfrm>
          <a:prstGeom prst="rect">
            <a:avLst/>
          </a:prstGeom>
          <a:noFill/>
          <a:ln>
            <a:noFill/>
          </a:ln>
        </p:spPr>
      </p:pic>
      <p:pic>
        <p:nvPicPr>
          <p:cNvPr id="276" name="Google Shape;276;p38"/>
          <p:cNvPicPr preferRelativeResize="0"/>
          <p:nvPr/>
        </p:nvPicPr>
        <p:blipFill>
          <a:blip r:embed="rId8">
            <a:alphaModFix/>
          </a:blip>
          <a:stretch>
            <a:fillRect/>
          </a:stretch>
        </p:blipFill>
        <p:spPr>
          <a:xfrm>
            <a:off x="3267888" y="2459113"/>
            <a:ext cx="5629275" cy="1200150"/>
          </a:xfrm>
          <a:prstGeom prst="rect">
            <a:avLst/>
          </a:prstGeom>
          <a:noFill/>
          <a:ln>
            <a:noFill/>
          </a:ln>
        </p:spPr>
      </p:pic>
      <p:sp>
        <p:nvSpPr>
          <p:cNvPr id="277" name="Google Shape;277;p38"/>
          <p:cNvSpPr txBox="1"/>
          <p:nvPr/>
        </p:nvSpPr>
        <p:spPr>
          <a:xfrm>
            <a:off x="1787250" y="909225"/>
            <a:ext cx="14235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Hub genes from negative module</a:t>
            </a:r>
            <a:endParaRPr sz="18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39"/>
          <p:cNvPicPr preferRelativeResize="0"/>
          <p:nvPr/>
        </p:nvPicPr>
        <p:blipFill rotWithShape="1">
          <a:blip r:embed="rId3">
            <a:alphaModFix/>
          </a:blip>
          <a:srcRect b="60130" l="0" r="75554" t="0"/>
          <a:stretch/>
        </p:blipFill>
        <p:spPr>
          <a:xfrm>
            <a:off x="0" y="-6009"/>
            <a:ext cx="2235197" cy="2050707"/>
          </a:xfrm>
          <a:prstGeom prst="rect">
            <a:avLst/>
          </a:prstGeom>
          <a:noFill/>
          <a:ln>
            <a:noFill/>
          </a:ln>
        </p:spPr>
      </p:pic>
      <p:sp>
        <p:nvSpPr>
          <p:cNvPr id="283" name="Google Shape;283;p39"/>
          <p:cNvSpPr txBox="1"/>
          <p:nvPr/>
        </p:nvSpPr>
        <p:spPr>
          <a:xfrm>
            <a:off x="476737" y="399985"/>
            <a:ext cx="7721400" cy="592500"/>
          </a:xfrm>
          <a:prstGeom prst="rect">
            <a:avLst/>
          </a:prstGeom>
          <a:noFill/>
          <a:ln>
            <a:noFill/>
          </a:ln>
        </p:spPr>
        <p:txBody>
          <a:bodyPr anchorCtr="0" anchor="ctr" bIns="19050" lIns="19050" spcFirstLastPara="1" rIns="19050" wrap="square" tIns="19050">
            <a:noAutofit/>
          </a:bodyPr>
          <a:lstStyle/>
          <a:p>
            <a:pPr indent="0" lvl="0" marL="0" rtl="0" algn="l">
              <a:spcBef>
                <a:spcPts val="0"/>
              </a:spcBef>
              <a:spcAft>
                <a:spcPts val="0"/>
              </a:spcAft>
              <a:buClr>
                <a:schemeClr val="dk1"/>
              </a:buClr>
              <a:buSzPts val="3400"/>
              <a:buFont typeface="Roboto Light"/>
              <a:buNone/>
            </a:pPr>
            <a:r>
              <a:rPr lang="en" sz="2400">
                <a:solidFill>
                  <a:srgbClr val="3C3C50"/>
                </a:solidFill>
                <a:latin typeface="Proxima Nova Semibold"/>
                <a:ea typeface="Proxima Nova Semibold"/>
                <a:cs typeface="Proxima Nova Semibold"/>
                <a:sym typeface="Proxima Nova Semibold"/>
              </a:rPr>
              <a:t>KEGG enrichment analysis for hub genes of modules associated with "Treated"</a:t>
            </a:r>
            <a:endParaRPr b="0" i="0" sz="3600" u="none" cap="none" strike="noStrike">
              <a:solidFill>
                <a:srgbClr val="3C3C50"/>
              </a:solidFill>
              <a:latin typeface="Proxima Nova Semibold"/>
              <a:ea typeface="Proxima Nova Semibold"/>
              <a:cs typeface="Proxima Nova Semibold"/>
              <a:sym typeface="Proxima Nova Semibold"/>
            </a:endParaRPr>
          </a:p>
        </p:txBody>
      </p:sp>
      <p:pic>
        <p:nvPicPr>
          <p:cNvPr id="284" name="Google Shape;284;p39"/>
          <p:cNvPicPr preferRelativeResize="0"/>
          <p:nvPr/>
        </p:nvPicPr>
        <p:blipFill rotWithShape="1">
          <a:blip r:embed="rId4">
            <a:alphaModFix/>
          </a:blip>
          <a:srcRect b="0" l="0" r="0" t="0"/>
          <a:stretch/>
        </p:blipFill>
        <p:spPr>
          <a:xfrm>
            <a:off x="8508000" y="4472175"/>
            <a:ext cx="636000" cy="636000"/>
          </a:xfrm>
          <a:prstGeom prst="rect">
            <a:avLst/>
          </a:prstGeom>
          <a:noFill/>
          <a:ln>
            <a:noFill/>
          </a:ln>
        </p:spPr>
      </p:pic>
      <p:sp>
        <p:nvSpPr>
          <p:cNvPr id="285" name="Google Shape;285;p39"/>
          <p:cNvSpPr txBox="1"/>
          <p:nvPr/>
        </p:nvSpPr>
        <p:spPr>
          <a:xfrm>
            <a:off x="476725" y="1485925"/>
            <a:ext cx="70971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Pathways were found that were consistently found both among the hub genes of the modules and among the differentially expressed genes:</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C5-Branched dibasic acid metabolism;</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2-Oxocarboxylic acid metabolism;</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Two-component system;</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Glycolysis / Gluconeogenesis.</a:t>
            </a:r>
            <a:endParaRPr sz="1800">
              <a:solidFill>
                <a:schemeClr val="dk2"/>
              </a:solidFill>
            </a:endParaRPr>
          </a:p>
        </p:txBody>
      </p:sp>
      <p:sp>
        <p:nvSpPr>
          <p:cNvPr id="286" name="Google Shape;286;p39"/>
          <p:cNvSpPr txBox="1"/>
          <p:nvPr/>
        </p:nvSpPr>
        <p:spPr>
          <a:xfrm>
            <a:off x="476725" y="3887125"/>
            <a:ext cx="59853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These pathways are the most sensitive pathways to novobiocin treatment; they were used to visualize the dynamics of their expression.</a:t>
            </a:r>
            <a:endParaRPr sz="18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40"/>
          <p:cNvPicPr preferRelativeResize="0"/>
          <p:nvPr/>
        </p:nvPicPr>
        <p:blipFill rotWithShape="1">
          <a:blip r:embed="rId3">
            <a:alphaModFix/>
          </a:blip>
          <a:srcRect b="60130" l="0" r="75554" t="0"/>
          <a:stretch/>
        </p:blipFill>
        <p:spPr>
          <a:xfrm>
            <a:off x="0" y="-6009"/>
            <a:ext cx="2235197" cy="2050707"/>
          </a:xfrm>
          <a:prstGeom prst="rect">
            <a:avLst/>
          </a:prstGeom>
          <a:noFill/>
          <a:ln>
            <a:noFill/>
          </a:ln>
        </p:spPr>
      </p:pic>
      <p:sp>
        <p:nvSpPr>
          <p:cNvPr id="292" name="Google Shape;292;p40"/>
          <p:cNvSpPr txBox="1"/>
          <p:nvPr/>
        </p:nvSpPr>
        <p:spPr>
          <a:xfrm>
            <a:off x="476737" y="399985"/>
            <a:ext cx="7721400" cy="592500"/>
          </a:xfrm>
          <a:prstGeom prst="rect">
            <a:avLst/>
          </a:prstGeom>
          <a:noFill/>
          <a:ln>
            <a:noFill/>
          </a:ln>
        </p:spPr>
        <p:txBody>
          <a:bodyPr anchorCtr="0" anchor="ctr" bIns="19050" lIns="19050" spcFirstLastPara="1" rIns="19050" wrap="square" tIns="19050">
            <a:noAutofit/>
          </a:bodyPr>
          <a:lstStyle/>
          <a:p>
            <a:pPr indent="0" lvl="0" marL="0" rtl="0" algn="l">
              <a:spcBef>
                <a:spcPts val="0"/>
              </a:spcBef>
              <a:spcAft>
                <a:spcPts val="0"/>
              </a:spcAft>
              <a:buClr>
                <a:schemeClr val="dk1"/>
              </a:buClr>
              <a:buSzPts val="3400"/>
              <a:buFont typeface="Roboto Light"/>
              <a:buNone/>
            </a:pPr>
            <a:r>
              <a:rPr lang="en" sz="2900">
                <a:solidFill>
                  <a:srgbClr val="3C3C50"/>
                </a:solidFill>
                <a:latin typeface="Proxima Nova Semibold"/>
                <a:ea typeface="Proxima Nova Semibold"/>
                <a:cs typeface="Proxima Nova Semibold"/>
                <a:sym typeface="Proxima Nova Semibold"/>
              </a:rPr>
              <a:t>Dynamics of changes in genes over time</a:t>
            </a:r>
            <a:endParaRPr b="0" i="0" sz="3600" u="none" cap="none" strike="noStrike">
              <a:solidFill>
                <a:srgbClr val="3C3C50"/>
              </a:solidFill>
              <a:latin typeface="Proxima Nova Semibold"/>
              <a:ea typeface="Proxima Nova Semibold"/>
              <a:cs typeface="Proxima Nova Semibold"/>
              <a:sym typeface="Proxima Nova Semibold"/>
            </a:endParaRPr>
          </a:p>
        </p:txBody>
      </p:sp>
      <p:pic>
        <p:nvPicPr>
          <p:cNvPr id="293" name="Google Shape;293;p40"/>
          <p:cNvPicPr preferRelativeResize="0"/>
          <p:nvPr/>
        </p:nvPicPr>
        <p:blipFill rotWithShape="1">
          <a:blip r:embed="rId4">
            <a:alphaModFix/>
          </a:blip>
          <a:srcRect b="0" l="0" r="0" t="0"/>
          <a:stretch/>
        </p:blipFill>
        <p:spPr>
          <a:xfrm>
            <a:off x="8508000" y="4472175"/>
            <a:ext cx="636000" cy="636000"/>
          </a:xfrm>
          <a:prstGeom prst="rect">
            <a:avLst/>
          </a:prstGeom>
          <a:noFill/>
          <a:ln>
            <a:noFill/>
          </a:ln>
        </p:spPr>
      </p:pic>
      <p:sp>
        <p:nvSpPr>
          <p:cNvPr id="294" name="Google Shape;294;p40"/>
          <p:cNvSpPr txBox="1"/>
          <p:nvPr/>
        </p:nvSpPr>
        <p:spPr>
          <a:xfrm>
            <a:off x="476725" y="1509750"/>
            <a:ext cx="5985300" cy="2124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Char char="●"/>
            </a:pPr>
            <a:r>
              <a:rPr lang="en" sz="1800">
                <a:solidFill>
                  <a:schemeClr val="dk2"/>
                </a:solidFill>
              </a:rPr>
              <a:t>The dynamics of changes in the expression of genes of various modules was visualized. The eigengene modules were used for visualization.</a:t>
            </a:r>
            <a:endParaRPr sz="1800">
              <a:solidFill>
                <a:schemeClr val="dk2"/>
              </a:solidFill>
            </a:endParaRPr>
          </a:p>
          <a:p>
            <a:pPr indent="0" lvl="0" marL="457200" rtl="0" algn="l">
              <a:spcBef>
                <a:spcPts val="0"/>
              </a:spcBef>
              <a:spcAft>
                <a:spcPts val="0"/>
              </a:spcAft>
              <a:buNone/>
            </a:pPr>
            <a:r>
              <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The x-axis of the graphs is time, the y-axis is the value of eigengene (the first principal component of the module)</a:t>
            </a:r>
            <a:endParaRPr sz="1800">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41"/>
          <p:cNvPicPr preferRelativeResize="0"/>
          <p:nvPr/>
        </p:nvPicPr>
        <p:blipFill rotWithShape="1">
          <a:blip r:embed="rId3">
            <a:alphaModFix/>
          </a:blip>
          <a:srcRect b="60130" l="0" r="75554" t="0"/>
          <a:stretch/>
        </p:blipFill>
        <p:spPr>
          <a:xfrm>
            <a:off x="0" y="-6009"/>
            <a:ext cx="2235197" cy="2050707"/>
          </a:xfrm>
          <a:prstGeom prst="rect">
            <a:avLst/>
          </a:prstGeom>
          <a:noFill/>
          <a:ln>
            <a:noFill/>
          </a:ln>
        </p:spPr>
      </p:pic>
      <p:sp>
        <p:nvSpPr>
          <p:cNvPr id="300" name="Google Shape;300;p41"/>
          <p:cNvSpPr txBox="1"/>
          <p:nvPr/>
        </p:nvSpPr>
        <p:spPr>
          <a:xfrm>
            <a:off x="476737" y="399985"/>
            <a:ext cx="7721400" cy="592500"/>
          </a:xfrm>
          <a:prstGeom prst="rect">
            <a:avLst/>
          </a:prstGeom>
          <a:noFill/>
          <a:ln>
            <a:noFill/>
          </a:ln>
        </p:spPr>
        <p:txBody>
          <a:bodyPr anchorCtr="0" anchor="ctr" bIns="19050" lIns="19050" spcFirstLastPara="1" rIns="19050" wrap="square" tIns="19050">
            <a:noAutofit/>
          </a:bodyPr>
          <a:lstStyle/>
          <a:p>
            <a:pPr indent="0" lvl="0" marL="0" rtl="0" algn="l">
              <a:spcBef>
                <a:spcPts val="0"/>
              </a:spcBef>
              <a:spcAft>
                <a:spcPts val="0"/>
              </a:spcAft>
              <a:buClr>
                <a:schemeClr val="dk1"/>
              </a:buClr>
              <a:buSzPts val="3400"/>
              <a:buFont typeface="Roboto Light"/>
              <a:buNone/>
            </a:pPr>
            <a:r>
              <a:rPr lang="en" sz="2900">
                <a:solidFill>
                  <a:srgbClr val="3C3C50"/>
                </a:solidFill>
                <a:latin typeface="Proxima Nova Semibold"/>
                <a:ea typeface="Proxima Nova Semibold"/>
                <a:cs typeface="Proxima Nova Semibold"/>
                <a:sym typeface="Proxima Nova Semibold"/>
              </a:rPr>
              <a:t>Modules "Treated". Positive module Yellow (left); negative Turquoise module (right)</a:t>
            </a:r>
            <a:endParaRPr b="0" i="0" sz="3600" u="none" cap="none" strike="noStrike">
              <a:solidFill>
                <a:srgbClr val="3C3C50"/>
              </a:solidFill>
              <a:latin typeface="Proxima Nova Semibold"/>
              <a:ea typeface="Proxima Nova Semibold"/>
              <a:cs typeface="Proxima Nova Semibold"/>
              <a:sym typeface="Proxima Nova Semibold"/>
            </a:endParaRPr>
          </a:p>
        </p:txBody>
      </p:sp>
      <p:pic>
        <p:nvPicPr>
          <p:cNvPr id="301" name="Google Shape;301;p41"/>
          <p:cNvPicPr preferRelativeResize="0"/>
          <p:nvPr/>
        </p:nvPicPr>
        <p:blipFill rotWithShape="1">
          <a:blip r:embed="rId4">
            <a:alphaModFix/>
          </a:blip>
          <a:srcRect b="0" l="0" r="0" t="0"/>
          <a:stretch/>
        </p:blipFill>
        <p:spPr>
          <a:xfrm>
            <a:off x="8508000" y="4472175"/>
            <a:ext cx="636000" cy="636000"/>
          </a:xfrm>
          <a:prstGeom prst="rect">
            <a:avLst/>
          </a:prstGeom>
          <a:noFill/>
          <a:ln>
            <a:noFill/>
          </a:ln>
        </p:spPr>
      </p:pic>
      <p:pic>
        <p:nvPicPr>
          <p:cNvPr id="302" name="Google Shape;302;p41"/>
          <p:cNvPicPr preferRelativeResize="0"/>
          <p:nvPr/>
        </p:nvPicPr>
        <p:blipFill>
          <a:blip r:embed="rId5">
            <a:alphaModFix/>
          </a:blip>
          <a:stretch>
            <a:fillRect/>
          </a:stretch>
        </p:blipFill>
        <p:spPr>
          <a:xfrm>
            <a:off x="256325" y="1813050"/>
            <a:ext cx="3724401" cy="2659125"/>
          </a:xfrm>
          <a:prstGeom prst="rect">
            <a:avLst/>
          </a:prstGeom>
          <a:noFill/>
          <a:ln>
            <a:noFill/>
          </a:ln>
        </p:spPr>
      </p:pic>
      <p:pic>
        <p:nvPicPr>
          <p:cNvPr id="303" name="Google Shape;303;p41"/>
          <p:cNvPicPr preferRelativeResize="0"/>
          <p:nvPr/>
        </p:nvPicPr>
        <p:blipFill>
          <a:blip r:embed="rId6">
            <a:alphaModFix/>
          </a:blip>
          <a:stretch>
            <a:fillRect/>
          </a:stretch>
        </p:blipFill>
        <p:spPr>
          <a:xfrm>
            <a:off x="4791726" y="1813050"/>
            <a:ext cx="3716269" cy="2659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42"/>
          <p:cNvPicPr preferRelativeResize="0"/>
          <p:nvPr/>
        </p:nvPicPr>
        <p:blipFill rotWithShape="1">
          <a:blip r:embed="rId3">
            <a:alphaModFix/>
          </a:blip>
          <a:srcRect b="60130" l="0" r="75554" t="0"/>
          <a:stretch/>
        </p:blipFill>
        <p:spPr>
          <a:xfrm>
            <a:off x="0" y="-6009"/>
            <a:ext cx="2235197" cy="2050707"/>
          </a:xfrm>
          <a:prstGeom prst="rect">
            <a:avLst/>
          </a:prstGeom>
          <a:noFill/>
          <a:ln>
            <a:noFill/>
          </a:ln>
        </p:spPr>
      </p:pic>
      <p:sp>
        <p:nvSpPr>
          <p:cNvPr id="309" name="Google Shape;309;p42"/>
          <p:cNvSpPr txBox="1"/>
          <p:nvPr/>
        </p:nvSpPr>
        <p:spPr>
          <a:xfrm>
            <a:off x="393612" y="212935"/>
            <a:ext cx="7721400" cy="592500"/>
          </a:xfrm>
          <a:prstGeom prst="rect">
            <a:avLst/>
          </a:prstGeom>
          <a:noFill/>
          <a:ln>
            <a:noFill/>
          </a:ln>
        </p:spPr>
        <p:txBody>
          <a:bodyPr anchorCtr="0" anchor="ctr" bIns="19050" lIns="19050" spcFirstLastPara="1" rIns="19050" wrap="square" tIns="19050">
            <a:noAutofit/>
          </a:bodyPr>
          <a:lstStyle/>
          <a:p>
            <a:pPr indent="0" lvl="0" marL="0" rtl="0" algn="l">
              <a:spcBef>
                <a:spcPts val="0"/>
              </a:spcBef>
              <a:spcAft>
                <a:spcPts val="0"/>
              </a:spcAft>
              <a:buClr>
                <a:schemeClr val="dk1"/>
              </a:buClr>
              <a:buSzPts val="3400"/>
              <a:buFont typeface="Roboto Light"/>
              <a:buNone/>
            </a:pPr>
            <a:r>
              <a:rPr lang="en" sz="2900">
                <a:solidFill>
                  <a:srgbClr val="3C3C50"/>
                </a:solidFill>
                <a:latin typeface="Proxima Nova Semibold"/>
                <a:ea typeface="Proxima Nova Semibold"/>
                <a:cs typeface="Proxima Nova Semibold"/>
                <a:sym typeface="Proxima Nova Semibold"/>
              </a:rPr>
              <a:t>Modules "Treated". Positive modules Black (left) and Brown (right)</a:t>
            </a:r>
            <a:endParaRPr b="0" i="0" sz="3600" u="none" cap="none" strike="noStrike">
              <a:solidFill>
                <a:srgbClr val="3C3C50"/>
              </a:solidFill>
              <a:latin typeface="Proxima Nova Semibold"/>
              <a:ea typeface="Proxima Nova Semibold"/>
              <a:cs typeface="Proxima Nova Semibold"/>
              <a:sym typeface="Proxima Nova Semibold"/>
            </a:endParaRPr>
          </a:p>
        </p:txBody>
      </p:sp>
      <p:pic>
        <p:nvPicPr>
          <p:cNvPr id="310" name="Google Shape;310;p42"/>
          <p:cNvPicPr preferRelativeResize="0"/>
          <p:nvPr/>
        </p:nvPicPr>
        <p:blipFill rotWithShape="1">
          <a:blip r:embed="rId4">
            <a:alphaModFix/>
          </a:blip>
          <a:srcRect b="0" l="0" r="0" t="0"/>
          <a:stretch/>
        </p:blipFill>
        <p:spPr>
          <a:xfrm>
            <a:off x="8508000" y="4472175"/>
            <a:ext cx="636000" cy="636000"/>
          </a:xfrm>
          <a:prstGeom prst="rect">
            <a:avLst/>
          </a:prstGeom>
          <a:noFill/>
          <a:ln>
            <a:noFill/>
          </a:ln>
        </p:spPr>
      </p:pic>
      <p:pic>
        <p:nvPicPr>
          <p:cNvPr id="311" name="Google Shape;311;p42"/>
          <p:cNvPicPr preferRelativeResize="0"/>
          <p:nvPr/>
        </p:nvPicPr>
        <p:blipFill>
          <a:blip r:embed="rId5">
            <a:alphaModFix/>
          </a:blip>
          <a:stretch>
            <a:fillRect/>
          </a:stretch>
        </p:blipFill>
        <p:spPr>
          <a:xfrm>
            <a:off x="41575" y="1357499"/>
            <a:ext cx="4260549" cy="2998825"/>
          </a:xfrm>
          <a:prstGeom prst="rect">
            <a:avLst/>
          </a:prstGeom>
          <a:noFill/>
          <a:ln>
            <a:noFill/>
          </a:ln>
        </p:spPr>
      </p:pic>
      <p:pic>
        <p:nvPicPr>
          <p:cNvPr id="312" name="Google Shape;312;p42"/>
          <p:cNvPicPr preferRelativeResize="0"/>
          <p:nvPr/>
        </p:nvPicPr>
        <p:blipFill>
          <a:blip r:embed="rId6">
            <a:alphaModFix/>
          </a:blip>
          <a:stretch>
            <a:fillRect/>
          </a:stretch>
        </p:blipFill>
        <p:spPr>
          <a:xfrm>
            <a:off x="4674197" y="1357510"/>
            <a:ext cx="4381500" cy="31051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43"/>
          <p:cNvPicPr preferRelativeResize="0"/>
          <p:nvPr/>
        </p:nvPicPr>
        <p:blipFill rotWithShape="1">
          <a:blip r:embed="rId3">
            <a:alphaModFix/>
          </a:blip>
          <a:srcRect b="60130" l="0" r="75554" t="0"/>
          <a:stretch/>
        </p:blipFill>
        <p:spPr>
          <a:xfrm>
            <a:off x="0" y="-6009"/>
            <a:ext cx="2235197" cy="2050707"/>
          </a:xfrm>
          <a:prstGeom prst="rect">
            <a:avLst/>
          </a:prstGeom>
          <a:noFill/>
          <a:ln>
            <a:noFill/>
          </a:ln>
        </p:spPr>
      </p:pic>
      <p:sp>
        <p:nvSpPr>
          <p:cNvPr id="318" name="Google Shape;318;p43"/>
          <p:cNvSpPr txBox="1"/>
          <p:nvPr/>
        </p:nvSpPr>
        <p:spPr>
          <a:xfrm>
            <a:off x="393612" y="212935"/>
            <a:ext cx="7721400" cy="592500"/>
          </a:xfrm>
          <a:prstGeom prst="rect">
            <a:avLst/>
          </a:prstGeom>
          <a:noFill/>
          <a:ln>
            <a:noFill/>
          </a:ln>
        </p:spPr>
        <p:txBody>
          <a:bodyPr anchorCtr="0" anchor="ctr" bIns="19050" lIns="19050" spcFirstLastPara="1" rIns="19050" wrap="square" tIns="19050">
            <a:noAutofit/>
          </a:bodyPr>
          <a:lstStyle/>
          <a:p>
            <a:pPr indent="0" lvl="0" marL="0" rtl="0" algn="l">
              <a:spcBef>
                <a:spcPts val="0"/>
              </a:spcBef>
              <a:spcAft>
                <a:spcPts val="0"/>
              </a:spcAft>
              <a:buClr>
                <a:schemeClr val="dk1"/>
              </a:buClr>
              <a:buSzPts val="3400"/>
              <a:buFont typeface="Roboto Light"/>
              <a:buNone/>
            </a:pPr>
            <a:r>
              <a:rPr lang="en" sz="2900">
                <a:solidFill>
                  <a:srgbClr val="3C3C50"/>
                </a:solidFill>
                <a:latin typeface="Proxima Nova Semibold"/>
                <a:ea typeface="Proxima Nova Semibold"/>
                <a:cs typeface="Proxima Nova Semibold"/>
                <a:sym typeface="Proxima Nova Semibold"/>
              </a:rPr>
              <a:t>Positive modules associated with "Time"</a:t>
            </a:r>
            <a:endParaRPr b="0" i="0" sz="3600" u="none" cap="none" strike="noStrike">
              <a:solidFill>
                <a:srgbClr val="3C3C50"/>
              </a:solidFill>
              <a:latin typeface="Proxima Nova Semibold"/>
              <a:ea typeface="Proxima Nova Semibold"/>
              <a:cs typeface="Proxima Nova Semibold"/>
              <a:sym typeface="Proxima Nova Semibold"/>
            </a:endParaRPr>
          </a:p>
        </p:txBody>
      </p:sp>
      <p:pic>
        <p:nvPicPr>
          <p:cNvPr id="319" name="Google Shape;319;p43"/>
          <p:cNvPicPr preferRelativeResize="0"/>
          <p:nvPr/>
        </p:nvPicPr>
        <p:blipFill rotWithShape="1">
          <a:blip r:embed="rId4">
            <a:alphaModFix/>
          </a:blip>
          <a:srcRect b="0" l="0" r="0" t="0"/>
          <a:stretch/>
        </p:blipFill>
        <p:spPr>
          <a:xfrm>
            <a:off x="8508000" y="4472175"/>
            <a:ext cx="636000" cy="636000"/>
          </a:xfrm>
          <a:prstGeom prst="rect">
            <a:avLst/>
          </a:prstGeom>
          <a:noFill/>
          <a:ln>
            <a:noFill/>
          </a:ln>
        </p:spPr>
      </p:pic>
      <p:pic>
        <p:nvPicPr>
          <p:cNvPr id="320" name="Google Shape;320;p43"/>
          <p:cNvPicPr preferRelativeResize="0"/>
          <p:nvPr/>
        </p:nvPicPr>
        <p:blipFill>
          <a:blip r:embed="rId5">
            <a:alphaModFix/>
          </a:blip>
          <a:stretch>
            <a:fillRect/>
          </a:stretch>
        </p:blipFill>
        <p:spPr>
          <a:xfrm>
            <a:off x="72775" y="1332275"/>
            <a:ext cx="4249850" cy="2984125"/>
          </a:xfrm>
          <a:prstGeom prst="rect">
            <a:avLst/>
          </a:prstGeom>
          <a:noFill/>
          <a:ln>
            <a:noFill/>
          </a:ln>
        </p:spPr>
      </p:pic>
      <p:pic>
        <p:nvPicPr>
          <p:cNvPr id="321" name="Google Shape;321;p43"/>
          <p:cNvPicPr preferRelativeResize="0"/>
          <p:nvPr/>
        </p:nvPicPr>
        <p:blipFill>
          <a:blip r:embed="rId6">
            <a:alphaModFix/>
          </a:blip>
          <a:stretch>
            <a:fillRect/>
          </a:stretch>
        </p:blipFill>
        <p:spPr>
          <a:xfrm>
            <a:off x="4717500" y="1309250"/>
            <a:ext cx="4364175" cy="31104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44"/>
          <p:cNvPicPr preferRelativeResize="0"/>
          <p:nvPr/>
        </p:nvPicPr>
        <p:blipFill rotWithShape="1">
          <a:blip r:embed="rId3">
            <a:alphaModFix/>
          </a:blip>
          <a:srcRect b="60130" l="0" r="75554" t="0"/>
          <a:stretch/>
        </p:blipFill>
        <p:spPr>
          <a:xfrm>
            <a:off x="0" y="-6009"/>
            <a:ext cx="2235197" cy="2050707"/>
          </a:xfrm>
          <a:prstGeom prst="rect">
            <a:avLst/>
          </a:prstGeom>
          <a:noFill/>
          <a:ln>
            <a:noFill/>
          </a:ln>
        </p:spPr>
      </p:pic>
      <p:sp>
        <p:nvSpPr>
          <p:cNvPr id="327" name="Google Shape;327;p44"/>
          <p:cNvSpPr txBox="1"/>
          <p:nvPr/>
        </p:nvSpPr>
        <p:spPr>
          <a:xfrm>
            <a:off x="144225" y="0"/>
            <a:ext cx="2983500" cy="1771800"/>
          </a:xfrm>
          <a:prstGeom prst="rect">
            <a:avLst/>
          </a:prstGeom>
          <a:noFill/>
          <a:ln>
            <a:noFill/>
          </a:ln>
        </p:spPr>
        <p:txBody>
          <a:bodyPr anchorCtr="0" anchor="ctr" bIns="19050" lIns="19050" spcFirstLastPara="1" rIns="19050" wrap="square" tIns="19050">
            <a:noAutofit/>
          </a:bodyPr>
          <a:lstStyle/>
          <a:p>
            <a:pPr indent="0" lvl="0" marL="0" rtl="0" algn="l">
              <a:spcBef>
                <a:spcPts val="0"/>
              </a:spcBef>
              <a:spcAft>
                <a:spcPts val="0"/>
              </a:spcAft>
              <a:buClr>
                <a:schemeClr val="dk1"/>
              </a:buClr>
              <a:buSzPts val="3400"/>
              <a:buFont typeface="Roboto Light"/>
              <a:buNone/>
            </a:pPr>
            <a:r>
              <a:rPr lang="en" sz="2900">
                <a:solidFill>
                  <a:srgbClr val="3C3C50"/>
                </a:solidFill>
                <a:latin typeface="Proxima Nova Semibold"/>
                <a:ea typeface="Proxima Nova Semibold"/>
                <a:cs typeface="Proxima Nova Semibold"/>
                <a:sym typeface="Proxima Nova Semibold"/>
              </a:rPr>
              <a:t>Negative module associated with "Time"</a:t>
            </a:r>
            <a:endParaRPr b="0" i="0" sz="3600" u="none" cap="none" strike="noStrike">
              <a:solidFill>
                <a:srgbClr val="3C3C50"/>
              </a:solidFill>
              <a:latin typeface="Proxima Nova Semibold"/>
              <a:ea typeface="Proxima Nova Semibold"/>
              <a:cs typeface="Proxima Nova Semibold"/>
              <a:sym typeface="Proxima Nova Semibold"/>
            </a:endParaRPr>
          </a:p>
        </p:txBody>
      </p:sp>
      <p:pic>
        <p:nvPicPr>
          <p:cNvPr id="328" name="Google Shape;328;p44"/>
          <p:cNvPicPr preferRelativeResize="0"/>
          <p:nvPr/>
        </p:nvPicPr>
        <p:blipFill rotWithShape="1">
          <a:blip r:embed="rId4">
            <a:alphaModFix/>
          </a:blip>
          <a:srcRect b="0" l="0" r="0" t="0"/>
          <a:stretch/>
        </p:blipFill>
        <p:spPr>
          <a:xfrm>
            <a:off x="8508000" y="4472175"/>
            <a:ext cx="636000" cy="636000"/>
          </a:xfrm>
          <a:prstGeom prst="rect">
            <a:avLst/>
          </a:prstGeom>
          <a:noFill/>
          <a:ln>
            <a:noFill/>
          </a:ln>
        </p:spPr>
      </p:pic>
      <p:pic>
        <p:nvPicPr>
          <p:cNvPr id="329" name="Google Shape;329;p44"/>
          <p:cNvPicPr preferRelativeResize="0"/>
          <p:nvPr/>
        </p:nvPicPr>
        <p:blipFill>
          <a:blip r:embed="rId5">
            <a:alphaModFix/>
          </a:blip>
          <a:stretch>
            <a:fillRect/>
          </a:stretch>
        </p:blipFill>
        <p:spPr>
          <a:xfrm>
            <a:off x="4365350" y="140928"/>
            <a:ext cx="4558625" cy="323194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8"/>
          <p:cNvPicPr preferRelativeResize="0"/>
          <p:nvPr/>
        </p:nvPicPr>
        <p:blipFill rotWithShape="1">
          <a:blip r:embed="rId3">
            <a:alphaModFix/>
          </a:blip>
          <a:srcRect b="60130" l="0" r="75555" t="0"/>
          <a:stretch/>
        </p:blipFill>
        <p:spPr>
          <a:xfrm>
            <a:off x="0" y="-9"/>
            <a:ext cx="2235197" cy="2050707"/>
          </a:xfrm>
          <a:prstGeom prst="rect">
            <a:avLst/>
          </a:prstGeom>
          <a:noFill/>
          <a:ln>
            <a:noFill/>
          </a:ln>
        </p:spPr>
      </p:pic>
      <p:sp>
        <p:nvSpPr>
          <p:cNvPr id="83" name="Google Shape;83;p18"/>
          <p:cNvSpPr txBox="1"/>
          <p:nvPr/>
        </p:nvSpPr>
        <p:spPr>
          <a:xfrm>
            <a:off x="507899" y="129800"/>
            <a:ext cx="8282700" cy="5925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3400"/>
              <a:buFont typeface="Roboto Light"/>
              <a:buNone/>
            </a:pPr>
            <a:r>
              <a:rPr lang="en" sz="3200">
                <a:solidFill>
                  <a:srgbClr val="3C3C50"/>
                </a:solidFill>
                <a:latin typeface="Proxima Nova Semibold"/>
                <a:ea typeface="Proxima Nova Semibold"/>
                <a:cs typeface="Proxima Nova Semibold"/>
                <a:sym typeface="Proxima Nova Semibold"/>
              </a:rPr>
              <a:t>The aim and objectives of the project</a:t>
            </a:r>
            <a:endParaRPr b="0" i="0" sz="3200" u="none" cap="none" strike="noStrike">
              <a:solidFill>
                <a:srgbClr val="3C3C50"/>
              </a:solidFill>
              <a:latin typeface="Proxima Nova Semibold"/>
              <a:ea typeface="Proxima Nova Semibold"/>
              <a:cs typeface="Proxima Nova Semibold"/>
              <a:sym typeface="Proxima Nova Semibold"/>
            </a:endParaRPr>
          </a:p>
        </p:txBody>
      </p:sp>
      <p:sp>
        <p:nvSpPr>
          <p:cNvPr id="84" name="Google Shape;84;p18"/>
          <p:cNvSpPr txBox="1"/>
          <p:nvPr/>
        </p:nvSpPr>
        <p:spPr>
          <a:xfrm>
            <a:off x="197450" y="2358725"/>
            <a:ext cx="8106900" cy="2618700"/>
          </a:xfrm>
          <a:prstGeom prst="rect">
            <a:avLst/>
          </a:prstGeom>
          <a:noFill/>
          <a:ln>
            <a:noFill/>
          </a:ln>
        </p:spPr>
        <p:txBody>
          <a:bodyPr anchorCtr="0" anchor="ctr" bIns="19050" lIns="19050" spcFirstLastPara="1" rIns="19050" wrap="square" tIns="19050">
            <a:noAutofit/>
          </a:bodyPr>
          <a:lstStyle/>
          <a:p>
            <a:pPr indent="0" lvl="0" marL="457200" rtl="0" algn="l">
              <a:lnSpc>
                <a:spcPct val="115000"/>
              </a:lnSpc>
              <a:spcBef>
                <a:spcPts val="0"/>
              </a:spcBef>
              <a:spcAft>
                <a:spcPts val="0"/>
              </a:spcAft>
              <a:buNone/>
            </a:pPr>
            <a:r>
              <a:rPr lang="en" sz="1700">
                <a:solidFill>
                  <a:schemeClr val="dk2"/>
                </a:solidFill>
              </a:rPr>
              <a:t>The aim of this work was to study the effect of novobiocin on gene expression in Salmonella enterica subsp. enterica serovar Typhimurium str. 14028S at various time points.</a:t>
            </a:r>
            <a:endParaRPr sz="1700">
              <a:solidFill>
                <a:srgbClr val="696984"/>
              </a:solidFill>
              <a:latin typeface="Proxima Nova"/>
              <a:ea typeface="Proxima Nova"/>
              <a:cs typeface="Proxima Nova"/>
              <a:sym typeface="Proxima Nova"/>
            </a:endParaRPr>
          </a:p>
          <a:p>
            <a:pPr indent="0" lvl="0" marL="457200" rtl="0" algn="l">
              <a:lnSpc>
                <a:spcPct val="115000"/>
              </a:lnSpc>
              <a:spcBef>
                <a:spcPts val="1200"/>
              </a:spcBef>
              <a:spcAft>
                <a:spcPts val="0"/>
              </a:spcAft>
              <a:buNone/>
            </a:pPr>
            <a:r>
              <a:rPr lang="en" sz="1700">
                <a:solidFill>
                  <a:schemeClr val="dk2"/>
                </a:solidFill>
              </a:rPr>
              <a:t>Project objectives: </a:t>
            </a:r>
            <a:endParaRPr sz="1700">
              <a:solidFill>
                <a:schemeClr val="dk2"/>
              </a:solidFill>
            </a:endParaRPr>
          </a:p>
          <a:p>
            <a:pPr indent="0" lvl="0" marL="457200" rtl="0" algn="l">
              <a:lnSpc>
                <a:spcPct val="115000"/>
              </a:lnSpc>
              <a:spcBef>
                <a:spcPts val="1200"/>
              </a:spcBef>
              <a:spcAft>
                <a:spcPts val="0"/>
              </a:spcAft>
              <a:buNone/>
            </a:pPr>
            <a:r>
              <a:rPr lang="en" sz="1700">
                <a:solidFill>
                  <a:schemeClr val="dk2"/>
                </a:solidFill>
              </a:rPr>
              <a:t>1) align reads for the reference genome; </a:t>
            </a:r>
            <a:endParaRPr sz="1700">
              <a:solidFill>
                <a:schemeClr val="dk2"/>
              </a:solidFill>
            </a:endParaRPr>
          </a:p>
          <a:p>
            <a:pPr indent="0" lvl="0" marL="457200" rtl="0" algn="l">
              <a:lnSpc>
                <a:spcPct val="115000"/>
              </a:lnSpc>
              <a:spcBef>
                <a:spcPts val="1200"/>
              </a:spcBef>
              <a:spcAft>
                <a:spcPts val="0"/>
              </a:spcAft>
              <a:buNone/>
            </a:pPr>
            <a:r>
              <a:rPr lang="en" sz="1700">
                <a:solidFill>
                  <a:schemeClr val="dk2"/>
                </a:solidFill>
              </a:rPr>
              <a:t>2) obtain a transcript count matrix; </a:t>
            </a:r>
            <a:endParaRPr sz="1700">
              <a:solidFill>
                <a:schemeClr val="dk2"/>
              </a:solidFill>
            </a:endParaRPr>
          </a:p>
          <a:p>
            <a:pPr indent="0" lvl="0" marL="457200" rtl="0" algn="l">
              <a:lnSpc>
                <a:spcPct val="115000"/>
              </a:lnSpc>
              <a:spcBef>
                <a:spcPts val="1200"/>
              </a:spcBef>
              <a:spcAft>
                <a:spcPts val="0"/>
              </a:spcAft>
              <a:buNone/>
            </a:pPr>
            <a:r>
              <a:rPr lang="en" sz="1700">
                <a:solidFill>
                  <a:schemeClr val="dk2"/>
                </a:solidFill>
              </a:rPr>
              <a:t>3) carry out a primary analysis of the calculation matrix using the DESeq2 package; </a:t>
            </a:r>
            <a:endParaRPr sz="1700">
              <a:solidFill>
                <a:schemeClr val="dk2"/>
              </a:solidFill>
            </a:endParaRPr>
          </a:p>
          <a:p>
            <a:pPr indent="0" lvl="0" marL="457200" rtl="0" algn="l">
              <a:lnSpc>
                <a:spcPct val="115000"/>
              </a:lnSpc>
              <a:spcBef>
                <a:spcPts val="1200"/>
              </a:spcBef>
              <a:spcAft>
                <a:spcPts val="0"/>
              </a:spcAft>
              <a:buNone/>
            </a:pPr>
            <a:r>
              <a:rPr lang="en" sz="1700">
                <a:solidFill>
                  <a:schemeClr val="dk2"/>
                </a:solidFill>
              </a:rPr>
              <a:t>4) carry out a weighted gene co-ecspression network analysis using the WGCNA package</a:t>
            </a:r>
            <a:endParaRPr sz="1700">
              <a:solidFill>
                <a:schemeClr val="dk2"/>
              </a:solidFill>
            </a:endParaRPr>
          </a:p>
          <a:p>
            <a:pPr indent="0" lvl="0" marL="0" marR="0" rtl="0" algn="l">
              <a:lnSpc>
                <a:spcPct val="100000"/>
              </a:lnSpc>
              <a:spcBef>
                <a:spcPts val="1200"/>
              </a:spcBef>
              <a:spcAft>
                <a:spcPts val="0"/>
              </a:spcAft>
              <a:buClr>
                <a:srgbClr val="808080"/>
              </a:buClr>
              <a:buSzPts val="1800"/>
              <a:buFont typeface="Roboto Light"/>
              <a:buNone/>
            </a:pPr>
            <a:r>
              <a:t/>
            </a:r>
            <a:endParaRPr b="0" i="0" sz="1800" u="none" cap="none" strike="noStrike">
              <a:solidFill>
                <a:srgbClr val="696984"/>
              </a:solidFill>
              <a:latin typeface="Proxima Nova"/>
              <a:ea typeface="Proxima Nova"/>
              <a:cs typeface="Proxima Nova"/>
              <a:sym typeface="Proxima Nova"/>
            </a:endParaRPr>
          </a:p>
          <a:p>
            <a:pPr indent="0" lvl="0" marL="0" marR="0" rtl="0" algn="l">
              <a:lnSpc>
                <a:spcPct val="115000"/>
              </a:lnSpc>
              <a:spcBef>
                <a:spcPts val="1200"/>
              </a:spcBef>
              <a:spcAft>
                <a:spcPts val="0"/>
              </a:spcAft>
              <a:buClr>
                <a:schemeClr val="dk1"/>
              </a:buClr>
              <a:buSzPts val="1100"/>
              <a:buFont typeface="Arial"/>
              <a:buNone/>
            </a:pPr>
            <a:r>
              <a:t/>
            </a:r>
            <a:endParaRPr b="0" i="0" sz="1800" u="none" cap="none" strike="noStrike">
              <a:solidFill>
                <a:srgbClr val="696984"/>
              </a:solidFill>
              <a:latin typeface="Proxima Nova"/>
              <a:ea typeface="Proxima Nova"/>
              <a:cs typeface="Proxima Nova"/>
              <a:sym typeface="Proxima Nova"/>
            </a:endParaRPr>
          </a:p>
          <a:p>
            <a:pPr indent="0" lvl="0" marL="0" marR="0" rtl="0" algn="l">
              <a:lnSpc>
                <a:spcPct val="100000"/>
              </a:lnSpc>
              <a:spcBef>
                <a:spcPts val="1200"/>
              </a:spcBef>
              <a:spcAft>
                <a:spcPts val="0"/>
              </a:spcAft>
              <a:buClr>
                <a:srgbClr val="808080"/>
              </a:buClr>
              <a:buSzPts val="1800"/>
              <a:buFont typeface="Roboto Light"/>
              <a:buNone/>
            </a:pPr>
            <a:r>
              <a:t/>
            </a:r>
            <a:endParaRPr b="0" i="0" sz="1800" u="none" cap="none" strike="noStrike">
              <a:solidFill>
                <a:srgbClr val="696984"/>
              </a:solidFill>
              <a:latin typeface="Proxima Nova"/>
              <a:ea typeface="Proxima Nova"/>
              <a:cs typeface="Proxima Nova"/>
              <a:sym typeface="Proxima Nova"/>
            </a:endParaRPr>
          </a:p>
        </p:txBody>
      </p:sp>
      <p:pic>
        <p:nvPicPr>
          <p:cNvPr id="85" name="Google Shape;85;p18"/>
          <p:cNvPicPr preferRelativeResize="0"/>
          <p:nvPr/>
        </p:nvPicPr>
        <p:blipFill rotWithShape="1">
          <a:blip r:embed="rId4">
            <a:alphaModFix/>
          </a:blip>
          <a:srcRect b="0" l="0" r="0" t="0"/>
          <a:stretch/>
        </p:blipFill>
        <p:spPr>
          <a:xfrm>
            <a:off x="8508000" y="4472175"/>
            <a:ext cx="636000" cy="636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p45"/>
          <p:cNvPicPr preferRelativeResize="0"/>
          <p:nvPr/>
        </p:nvPicPr>
        <p:blipFill rotWithShape="1">
          <a:blip r:embed="rId3">
            <a:alphaModFix/>
          </a:blip>
          <a:srcRect b="60130" l="0" r="75554" t="0"/>
          <a:stretch/>
        </p:blipFill>
        <p:spPr>
          <a:xfrm>
            <a:off x="0" y="-6009"/>
            <a:ext cx="2235197" cy="2050707"/>
          </a:xfrm>
          <a:prstGeom prst="rect">
            <a:avLst/>
          </a:prstGeom>
          <a:noFill/>
          <a:ln>
            <a:noFill/>
          </a:ln>
        </p:spPr>
      </p:pic>
      <p:sp>
        <p:nvSpPr>
          <p:cNvPr id="335" name="Google Shape;335;p45"/>
          <p:cNvSpPr txBox="1"/>
          <p:nvPr/>
        </p:nvSpPr>
        <p:spPr>
          <a:xfrm>
            <a:off x="476737" y="399985"/>
            <a:ext cx="7721400" cy="592500"/>
          </a:xfrm>
          <a:prstGeom prst="rect">
            <a:avLst/>
          </a:prstGeom>
          <a:noFill/>
          <a:ln>
            <a:noFill/>
          </a:ln>
        </p:spPr>
        <p:txBody>
          <a:bodyPr anchorCtr="0" anchor="ctr" bIns="19050" lIns="19050" spcFirstLastPara="1" rIns="19050" wrap="square" tIns="19050">
            <a:noAutofit/>
          </a:bodyPr>
          <a:lstStyle/>
          <a:p>
            <a:pPr indent="0" lvl="0" marL="0" rtl="0" algn="l">
              <a:spcBef>
                <a:spcPts val="0"/>
              </a:spcBef>
              <a:spcAft>
                <a:spcPts val="0"/>
              </a:spcAft>
              <a:buClr>
                <a:schemeClr val="dk1"/>
              </a:buClr>
              <a:buSzPts val="3400"/>
              <a:buFont typeface="Roboto Light"/>
              <a:buNone/>
            </a:pPr>
            <a:r>
              <a:rPr lang="en" sz="2900">
                <a:solidFill>
                  <a:srgbClr val="3C3C50"/>
                </a:solidFill>
                <a:latin typeface="Proxima Nova Semibold"/>
                <a:ea typeface="Proxima Nova Semibold"/>
                <a:cs typeface="Proxima Nova Semibold"/>
                <a:sym typeface="Proxima Nova Semibold"/>
              </a:rPr>
              <a:t>Analysis of the dynamics of significant pathways</a:t>
            </a:r>
            <a:endParaRPr b="0" i="0" sz="3600" u="none" cap="none" strike="noStrike">
              <a:solidFill>
                <a:srgbClr val="3C3C50"/>
              </a:solidFill>
              <a:latin typeface="Proxima Nova Semibold"/>
              <a:ea typeface="Proxima Nova Semibold"/>
              <a:cs typeface="Proxima Nova Semibold"/>
              <a:sym typeface="Proxima Nova Semibold"/>
            </a:endParaRPr>
          </a:p>
        </p:txBody>
      </p:sp>
      <p:pic>
        <p:nvPicPr>
          <p:cNvPr id="336" name="Google Shape;336;p45"/>
          <p:cNvPicPr preferRelativeResize="0"/>
          <p:nvPr/>
        </p:nvPicPr>
        <p:blipFill rotWithShape="1">
          <a:blip r:embed="rId4">
            <a:alphaModFix/>
          </a:blip>
          <a:srcRect b="0" l="0" r="0" t="0"/>
          <a:stretch/>
        </p:blipFill>
        <p:spPr>
          <a:xfrm>
            <a:off x="8508000" y="4472175"/>
            <a:ext cx="636000" cy="636000"/>
          </a:xfrm>
          <a:prstGeom prst="rect">
            <a:avLst/>
          </a:prstGeom>
          <a:noFill/>
          <a:ln>
            <a:noFill/>
          </a:ln>
        </p:spPr>
      </p:pic>
      <p:sp>
        <p:nvSpPr>
          <p:cNvPr id="337" name="Google Shape;337;p45"/>
          <p:cNvSpPr txBox="1"/>
          <p:nvPr/>
        </p:nvSpPr>
        <p:spPr>
          <a:xfrm>
            <a:off x="476725" y="2192475"/>
            <a:ext cx="59853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The visualization of the dynamics of the </a:t>
            </a:r>
            <a:r>
              <a:rPr lang="en" sz="1800">
                <a:solidFill>
                  <a:schemeClr val="dk2"/>
                </a:solidFill>
              </a:rPr>
              <a:t>hub genes </a:t>
            </a:r>
            <a:r>
              <a:rPr lang="en" sz="1800">
                <a:solidFill>
                  <a:schemeClr val="dk2"/>
                </a:solidFill>
              </a:rPr>
              <a:t>pathways was carried out. As a generalization of gene expression, the first principal component was used for a subset of genes included in the module and included in a significant biological pathway.</a:t>
            </a:r>
            <a:endParaRPr sz="1800">
              <a:solidFill>
                <a:schemeClr val="dk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46"/>
          <p:cNvPicPr preferRelativeResize="0"/>
          <p:nvPr/>
        </p:nvPicPr>
        <p:blipFill rotWithShape="1">
          <a:blip r:embed="rId3">
            <a:alphaModFix/>
          </a:blip>
          <a:srcRect b="60130" l="0" r="75554" t="0"/>
          <a:stretch/>
        </p:blipFill>
        <p:spPr>
          <a:xfrm>
            <a:off x="0" y="-9"/>
            <a:ext cx="2235197" cy="2050707"/>
          </a:xfrm>
          <a:prstGeom prst="rect">
            <a:avLst/>
          </a:prstGeom>
          <a:noFill/>
          <a:ln>
            <a:noFill/>
          </a:ln>
        </p:spPr>
      </p:pic>
      <p:sp>
        <p:nvSpPr>
          <p:cNvPr id="343" name="Google Shape;343;p46"/>
          <p:cNvSpPr txBox="1"/>
          <p:nvPr/>
        </p:nvSpPr>
        <p:spPr>
          <a:xfrm>
            <a:off x="331250" y="-4"/>
            <a:ext cx="7721400" cy="800400"/>
          </a:xfrm>
          <a:prstGeom prst="rect">
            <a:avLst/>
          </a:prstGeom>
          <a:noFill/>
          <a:ln>
            <a:noFill/>
          </a:ln>
        </p:spPr>
        <p:txBody>
          <a:bodyPr anchorCtr="0" anchor="ctr" bIns="19050" lIns="19050" spcFirstLastPara="1" rIns="19050" wrap="square" tIns="19050">
            <a:noAutofit/>
          </a:bodyPr>
          <a:lstStyle/>
          <a:p>
            <a:pPr indent="0" lvl="0" marL="0" rtl="0" algn="l">
              <a:spcBef>
                <a:spcPts val="0"/>
              </a:spcBef>
              <a:spcAft>
                <a:spcPts val="0"/>
              </a:spcAft>
              <a:buClr>
                <a:schemeClr val="dk1"/>
              </a:buClr>
              <a:buSzPts val="3400"/>
              <a:buFont typeface="Roboto Light"/>
              <a:buNone/>
            </a:pPr>
            <a:r>
              <a:rPr lang="en" sz="2900">
                <a:solidFill>
                  <a:srgbClr val="3C3C50"/>
                </a:solidFill>
                <a:latin typeface="Proxima Nova Semibold"/>
                <a:ea typeface="Proxima Nova Semibold"/>
                <a:cs typeface="Proxima Nova Semibold"/>
                <a:sym typeface="Proxima Nova Semibold"/>
              </a:rPr>
              <a:t>Analysis of the dynamics of significant pathways</a:t>
            </a:r>
            <a:endParaRPr b="0" i="0" sz="3600" u="none" cap="none" strike="noStrike">
              <a:solidFill>
                <a:srgbClr val="3C3C50"/>
              </a:solidFill>
              <a:latin typeface="Proxima Nova Semibold"/>
              <a:ea typeface="Proxima Nova Semibold"/>
              <a:cs typeface="Proxima Nova Semibold"/>
              <a:sym typeface="Proxima Nova Semibold"/>
            </a:endParaRPr>
          </a:p>
        </p:txBody>
      </p:sp>
      <p:pic>
        <p:nvPicPr>
          <p:cNvPr id="344" name="Google Shape;344;p46"/>
          <p:cNvPicPr preferRelativeResize="0"/>
          <p:nvPr/>
        </p:nvPicPr>
        <p:blipFill rotWithShape="1">
          <a:blip r:embed="rId4">
            <a:alphaModFix/>
          </a:blip>
          <a:srcRect b="0" l="0" r="0" t="0"/>
          <a:stretch/>
        </p:blipFill>
        <p:spPr>
          <a:xfrm>
            <a:off x="8508000" y="4472175"/>
            <a:ext cx="636000" cy="636000"/>
          </a:xfrm>
          <a:prstGeom prst="rect">
            <a:avLst/>
          </a:prstGeom>
          <a:noFill/>
          <a:ln>
            <a:noFill/>
          </a:ln>
        </p:spPr>
      </p:pic>
      <p:pic>
        <p:nvPicPr>
          <p:cNvPr id="345" name="Google Shape;345;p46"/>
          <p:cNvPicPr preferRelativeResize="0"/>
          <p:nvPr/>
        </p:nvPicPr>
        <p:blipFill>
          <a:blip r:embed="rId5">
            <a:alphaModFix/>
          </a:blip>
          <a:stretch>
            <a:fillRect/>
          </a:stretch>
        </p:blipFill>
        <p:spPr>
          <a:xfrm>
            <a:off x="51950" y="1184813"/>
            <a:ext cx="4419600" cy="3086100"/>
          </a:xfrm>
          <a:prstGeom prst="rect">
            <a:avLst/>
          </a:prstGeom>
          <a:noFill/>
          <a:ln>
            <a:noFill/>
          </a:ln>
        </p:spPr>
      </p:pic>
      <p:pic>
        <p:nvPicPr>
          <p:cNvPr id="346" name="Google Shape;346;p46"/>
          <p:cNvPicPr preferRelativeResize="0"/>
          <p:nvPr/>
        </p:nvPicPr>
        <p:blipFill>
          <a:blip r:embed="rId6">
            <a:alphaModFix/>
          </a:blip>
          <a:stretch>
            <a:fillRect/>
          </a:stretch>
        </p:blipFill>
        <p:spPr>
          <a:xfrm>
            <a:off x="4571988" y="1170525"/>
            <a:ext cx="4429125" cy="3114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47"/>
          <p:cNvPicPr preferRelativeResize="0"/>
          <p:nvPr/>
        </p:nvPicPr>
        <p:blipFill rotWithShape="1">
          <a:blip r:embed="rId3">
            <a:alphaModFix/>
          </a:blip>
          <a:srcRect b="60130" l="0" r="75554" t="0"/>
          <a:stretch/>
        </p:blipFill>
        <p:spPr>
          <a:xfrm>
            <a:off x="0" y="-6009"/>
            <a:ext cx="2235197" cy="2050707"/>
          </a:xfrm>
          <a:prstGeom prst="rect">
            <a:avLst/>
          </a:prstGeom>
          <a:noFill/>
          <a:ln>
            <a:noFill/>
          </a:ln>
        </p:spPr>
      </p:pic>
      <p:sp>
        <p:nvSpPr>
          <p:cNvPr id="352" name="Google Shape;352;p47"/>
          <p:cNvSpPr txBox="1"/>
          <p:nvPr/>
        </p:nvSpPr>
        <p:spPr>
          <a:xfrm>
            <a:off x="372837" y="187035"/>
            <a:ext cx="7721400" cy="592500"/>
          </a:xfrm>
          <a:prstGeom prst="rect">
            <a:avLst/>
          </a:prstGeom>
          <a:noFill/>
          <a:ln>
            <a:noFill/>
          </a:ln>
        </p:spPr>
        <p:txBody>
          <a:bodyPr anchorCtr="0" anchor="ctr" bIns="19050" lIns="19050" spcFirstLastPara="1" rIns="19050" wrap="square" tIns="19050">
            <a:noAutofit/>
          </a:bodyPr>
          <a:lstStyle/>
          <a:p>
            <a:pPr indent="0" lvl="0" marL="0" rtl="0" algn="l">
              <a:spcBef>
                <a:spcPts val="0"/>
              </a:spcBef>
              <a:spcAft>
                <a:spcPts val="0"/>
              </a:spcAft>
              <a:buClr>
                <a:schemeClr val="dk1"/>
              </a:buClr>
              <a:buSzPts val="3400"/>
              <a:buFont typeface="Roboto Light"/>
              <a:buNone/>
            </a:pPr>
            <a:r>
              <a:rPr lang="en" sz="2900">
                <a:solidFill>
                  <a:srgbClr val="3C3C50"/>
                </a:solidFill>
                <a:latin typeface="Proxima Nova Semibold"/>
                <a:ea typeface="Proxima Nova Semibold"/>
                <a:cs typeface="Proxima Nova Semibold"/>
                <a:sym typeface="Proxima Nova Semibold"/>
              </a:rPr>
              <a:t>Analysis of the dynamics of significant pathways</a:t>
            </a:r>
            <a:endParaRPr b="0" i="0" sz="3600" u="none" cap="none" strike="noStrike">
              <a:solidFill>
                <a:srgbClr val="3C3C50"/>
              </a:solidFill>
              <a:latin typeface="Proxima Nova Semibold"/>
              <a:ea typeface="Proxima Nova Semibold"/>
              <a:cs typeface="Proxima Nova Semibold"/>
              <a:sym typeface="Proxima Nova Semibold"/>
            </a:endParaRPr>
          </a:p>
        </p:txBody>
      </p:sp>
      <p:pic>
        <p:nvPicPr>
          <p:cNvPr id="353" name="Google Shape;353;p47"/>
          <p:cNvPicPr preferRelativeResize="0"/>
          <p:nvPr/>
        </p:nvPicPr>
        <p:blipFill rotWithShape="1">
          <a:blip r:embed="rId4">
            <a:alphaModFix/>
          </a:blip>
          <a:srcRect b="0" l="0" r="0" t="0"/>
          <a:stretch/>
        </p:blipFill>
        <p:spPr>
          <a:xfrm>
            <a:off x="8508000" y="4472175"/>
            <a:ext cx="636000" cy="636000"/>
          </a:xfrm>
          <a:prstGeom prst="rect">
            <a:avLst/>
          </a:prstGeom>
          <a:noFill/>
          <a:ln>
            <a:noFill/>
          </a:ln>
        </p:spPr>
      </p:pic>
      <p:pic>
        <p:nvPicPr>
          <p:cNvPr id="354" name="Google Shape;354;p47"/>
          <p:cNvPicPr preferRelativeResize="0"/>
          <p:nvPr/>
        </p:nvPicPr>
        <p:blipFill>
          <a:blip r:embed="rId5">
            <a:alphaModFix/>
          </a:blip>
          <a:stretch>
            <a:fillRect/>
          </a:stretch>
        </p:blipFill>
        <p:spPr>
          <a:xfrm>
            <a:off x="299022" y="1087810"/>
            <a:ext cx="4352925" cy="3095625"/>
          </a:xfrm>
          <a:prstGeom prst="rect">
            <a:avLst/>
          </a:prstGeom>
          <a:noFill/>
          <a:ln>
            <a:noFill/>
          </a:ln>
        </p:spPr>
      </p:pic>
      <p:pic>
        <p:nvPicPr>
          <p:cNvPr id="355" name="Google Shape;355;p47"/>
          <p:cNvPicPr preferRelativeResize="0"/>
          <p:nvPr/>
        </p:nvPicPr>
        <p:blipFill>
          <a:blip r:embed="rId6">
            <a:alphaModFix/>
          </a:blip>
          <a:stretch>
            <a:fillRect/>
          </a:stretch>
        </p:blipFill>
        <p:spPr>
          <a:xfrm>
            <a:off x="4716342" y="1111600"/>
            <a:ext cx="4316808" cy="30106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id="360" name="Google Shape;360;p48"/>
          <p:cNvPicPr preferRelativeResize="0"/>
          <p:nvPr/>
        </p:nvPicPr>
        <p:blipFill rotWithShape="1">
          <a:blip r:embed="rId3">
            <a:alphaModFix/>
          </a:blip>
          <a:srcRect b="60130" l="0" r="75554" t="0"/>
          <a:stretch/>
        </p:blipFill>
        <p:spPr>
          <a:xfrm>
            <a:off x="0" y="-6009"/>
            <a:ext cx="2235197" cy="2050707"/>
          </a:xfrm>
          <a:prstGeom prst="rect">
            <a:avLst/>
          </a:prstGeom>
          <a:noFill/>
          <a:ln>
            <a:noFill/>
          </a:ln>
        </p:spPr>
      </p:pic>
      <p:sp>
        <p:nvSpPr>
          <p:cNvPr id="361" name="Google Shape;361;p48"/>
          <p:cNvSpPr txBox="1"/>
          <p:nvPr/>
        </p:nvSpPr>
        <p:spPr>
          <a:xfrm>
            <a:off x="497525" y="-1"/>
            <a:ext cx="7721400" cy="636000"/>
          </a:xfrm>
          <a:prstGeom prst="rect">
            <a:avLst/>
          </a:prstGeom>
          <a:noFill/>
          <a:ln>
            <a:noFill/>
          </a:ln>
        </p:spPr>
        <p:txBody>
          <a:bodyPr anchorCtr="0" anchor="ctr" bIns="19050" lIns="19050" spcFirstLastPara="1" rIns="19050" wrap="square" tIns="19050">
            <a:noAutofit/>
          </a:bodyPr>
          <a:lstStyle/>
          <a:p>
            <a:pPr indent="0" lvl="0" marL="0" rtl="0" algn="l">
              <a:spcBef>
                <a:spcPts val="0"/>
              </a:spcBef>
              <a:spcAft>
                <a:spcPts val="0"/>
              </a:spcAft>
              <a:buClr>
                <a:schemeClr val="dk1"/>
              </a:buClr>
              <a:buSzPts val="3400"/>
              <a:buFont typeface="Roboto Light"/>
              <a:buNone/>
            </a:pPr>
            <a:r>
              <a:rPr lang="en" sz="2800">
                <a:solidFill>
                  <a:srgbClr val="3C3C50"/>
                </a:solidFill>
                <a:latin typeface="Proxima Nova Semibold"/>
                <a:ea typeface="Proxima Nova Semibold"/>
                <a:cs typeface="Proxima Nova Semibold"/>
                <a:sym typeface="Proxima Nova Semibold"/>
              </a:rPr>
              <a:t>Analysis of the dynamics of significant pathways</a:t>
            </a:r>
            <a:endParaRPr b="0" i="0" sz="3500" u="none" cap="none" strike="noStrike">
              <a:solidFill>
                <a:srgbClr val="3C3C50"/>
              </a:solidFill>
              <a:latin typeface="Proxima Nova Semibold"/>
              <a:ea typeface="Proxima Nova Semibold"/>
              <a:cs typeface="Proxima Nova Semibold"/>
              <a:sym typeface="Proxima Nova Semibold"/>
            </a:endParaRPr>
          </a:p>
        </p:txBody>
      </p:sp>
      <p:pic>
        <p:nvPicPr>
          <p:cNvPr id="362" name="Google Shape;362;p48"/>
          <p:cNvPicPr preferRelativeResize="0"/>
          <p:nvPr/>
        </p:nvPicPr>
        <p:blipFill rotWithShape="1">
          <a:blip r:embed="rId4">
            <a:alphaModFix/>
          </a:blip>
          <a:srcRect b="0" l="0" r="0" t="0"/>
          <a:stretch/>
        </p:blipFill>
        <p:spPr>
          <a:xfrm>
            <a:off x="8508000" y="4472175"/>
            <a:ext cx="636000" cy="636000"/>
          </a:xfrm>
          <a:prstGeom prst="rect">
            <a:avLst/>
          </a:prstGeom>
          <a:noFill/>
          <a:ln>
            <a:noFill/>
          </a:ln>
        </p:spPr>
      </p:pic>
      <p:sp>
        <p:nvSpPr>
          <p:cNvPr id="363" name="Google Shape;363;p48"/>
          <p:cNvSpPr txBox="1"/>
          <p:nvPr/>
        </p:nvSpPr>
        <p:spPr>
          <a:xfrm>
            <a:off x="166250" y="588250"/>
            <a:ext cx="8595900" cy="4340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Char char="●"/>
            </a:pPr>
            <a:r>
              <a:rPr lang="en" sz="1800">
                <a:solidFill>
                  <a:schemeClr val="dk2"/>
                </a:solidFill>
              </a:rPr>
              <a:t>Biological pathways may have different dynamics over time; Two-component system genes increase their expression by 20 minutes with a subsequent decrease; C5-Branched dibasic acid metabolism and 2-Oxocarboxylic acid metabolism genes increase expression over time; Glycolysis/Gluconeogenesis genes increase their expression over time in control samples, however, when treated with novobiocin, they do not show any noticeable dynamics.</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Two-component system is a system for perceiving changes in the environment [5]; this system can also be associated with a change in supercoiling, which also perceives a large number of stress stimuli (pH, osmotic composition, etc.) [6]. </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The lack of dynamics in the expression of glycolysis pathway genes may be associated with the bacteriostatic effect of novobiocin(these processes are associated with anabolic pathways); C5-Branched dibasic acid metabolism and 2-Oxocarboxylic acid metabolism may be involved in some of the signaling pathways associated with changes in supercoiling.</a:t>
            </a:r>
            <a:endParaRPr sz="1800">
              <a:solidFill>
                <a:schemeClr val="dk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id="368" name="Google Shape;368;p49"/>
          <p:cNvPicPr preferRelativeResize="0"/>
          <p:nvPr/>
        </p:nvPicPr>
        <p:blipFill rotWithShape="1">
          <a:blip r:embed="rId3">
            <a:alphaModFix/>
          </a:blip>
          <a:srcRect b="60130" l="0" r="75554" t="0"/>
          <a:stretch/>
        </p:blipFill>
        <p:spPr>
          <a:xfrm>
            <a:off x="0" y="-6009"/>
            <a:ext cx="2235197" cy="2050707"/>
          </a:xfrm>
          <a:prstGeom prst="rect">
            <a:avLst/>
          </a:prstGeom>
          <a:noFill/>
          <a:ln>
            <a:noFill/>
          </a:ln>
        </p:spPr>
      </p:pic>
      <p:sp>
        <p:nvSpPr>
          <p:cNvPr id="369" name="Google Shape;369;p49"/>
          <p:cNvSpPr txBox="1"/>
          <p:nvPr/>
        </p:nvSpPr>
        <p:spPr>
          <a:xfrm>
            <a:off x="451950" y="-6000"/>
            <a:ext cx="7721400" cy="636000"/>
          </a:xfrm>
          <a:prstGeom prst="rect">
            <a:avLst/>
          </a:prstGeom>
          <a:noFill/>
          <a:ln>
            <a:noFill/>
          </a:ln>
        </p:spPr>
        <p:txBody>
          <a:bodyPr anchorCtr="0" anchor="ctr" bIns="19050" lIns="19050" spcFirstLastPara="1" rIns="19050" wrap="square" tIns="19050">
            <a:noAutofit/>
          </a:bodyPr>
          <a:lstStyle/>
          <a:p>
            <a:pPr indent="0" lvl="0" marL="0" rtl="0" algn="l">
              <a:spcBef>
                <a:spcPts val="0"/>
              </a:spcBef>
              <a:spcAft>
                <a:spcPts val="0"/>
              </a:spcAft>
              <a:buClr>
                <a:schemeClr val="dk1"/>
              </a:buClr>
              <a:buSzPts val="3400"/>
              <a:buFont typeface="Roboto Light"/>
              <a:buNone/>
            </a:pPr>
            <a:r>
              <a:rPr lang="en" sz="3600">
                <a:solidFill>
                  <a:srgbClr val="3C3C50"/>
                </a:solidFill>
                <a:latin typeface="Proxima Nova Semibold"/>
                <a:ea typeface="Proxima Nova Semibold"/>
                <a:cs typeface="Proxima Nova Semibold"/>
                <a:sym typeface="Proxima Nova Semibold"/>
              </a:rPr>
              <a:t>Mapping modules per chromosome</a:t>
            </a:r>
            <a:endParaRPr b="0" i="0" sz="3600" u="none" cap="none" strike="noStrike">
              <a:solidFill>
                <a:srgbClr val="3C3C50"/>
              </a:solidFill>
              <a:latin typeface="Proxima Nova Semibold"/>
              <a:ea typeface="Proxima Nova Semibold"/>
              <a:cs typeface="Proxima Nova Semibold"/>
              <a:sym typeface="Proxima Nova Semibold"/>
            </a:endParaRPr>
          </a:p>
        </p:txBody>
      </p:sp>
      <p:pic>
        <p:nvPicPr>
          <p:cNvPr id="370" name="Google Shape;370;p49"/>
          <p:cNvPicPr preferRelativeResize="0"/>
          <p:nvPr/>
        </p:nvPicPr>
        <p:blipFill rotWithShape="1">
          <a:blip r:embed="rId4">
            <a:alphaModFix/>
          </a:blip>
          <a:srcRect b="0" l="0" r="0" t="0"/>
          <a:stretch/>
        </p:blipFill>
        <p:spPr>
          <a:xfrm>
            <a:off x="8508000" y="4472175"/>
            <a:ext cx="636000" cy="636000"/>
          </a:xfrm>
          <a:prstGeom prst="rect">
            <a:avLst/>
          </a:prstGeom>
          <a:noFill/>
          <a:ln>
            <a:noFill/>
          </a:ln>
        </p:spPr>
      </p:pic>
      <p:sp>
        <p:nvSpPr>
          <p:cNvPr id="371" name="Google Shape;371;p49"/>
          <p:cNvSpPr txBox="1"/>
          <p:nvPr/>
        </p:nvSpPr>
        <p:spPr>
          <a:xfrm>
            <a:off x="451950" y="630000"/>
            <a:ext cx="8240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The modules associated with "Treated" and "Time" were mapped to the chromosome using the WoPPER online tool: </a:t>
            </a:r>
            <a:r>
              <a:rPr lang="en" sz="1800" u="sng">
                <a:solidFill>
                  <a:schemeClr val="hlink"/>
                </a:solidFill>
                <a:hlinkClick r:id="rId5"/>
              </a:rPr>
              <a:t>https://wopper.ba.itb.cnr.it/WoPPER#!/View/v1nnzudodwda9keleutqqrw8znqo</a:t>
            </a:r>
            <a:r>
              <a:rPr lang="en" sz="1800">
                <a:solidFill>
                  <a:schemeClr val="dk2"/>
                </a:solidFill>
              </a:rPr>
              <a:t> </a:t>
            </a:r>
            <a:endParaRPr sz="1800">
              <a:solidFill>
                <a:schemeClr val="dk2"/>
              </a:solidFill>
            </a:endParaRPr>
          </a:p>
        </p:txBody>
      </p:sp>
      <p:pic>
        <p:nvPicPr>
          <p:cNvPr id="372" name="Google Shape;372;p49"/>
          <p:cNvPicPr preferRelativeResize="0"/>
          <p:nvPr/>
        </p:nvPicPr>
        <p:blipFill>
          <a:blip r:embed="rId6">
            <a:alphaModFix/>
          </a:blip>
          <a:stretch>
            <a:fillRect/>
          </a:stretch>
        </p:blipFill>
        <p:spPr>
          <a:xfrm>
            <a:off x="4690370" y="2204313"/>
            <a:ext cx="3300413" cy="2830401"/>
          </a:xfrm>
          <a:prstGeom prst="rect">
            <a:avLst/>
          </a:prstGeom>
          <a:noFill/>
          <a:ln>
            <a:noFill/>
          </a:ln>
        </p:spPr>
      </p:pic>
      <p:sp>
        <p:nvSpPr>
          <p:cNvPr id="373" name="Google Shape;373;p49"/>
          <p:cNvSpPr txBox="1"/>
          <p:nvPr/>
        </p:nvSpPr>
        <p:spPr>
          <a:xfrm>
            <a:off x="2348350" y="3771900"/>
            <a:ext cx="598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74" name="Google Shape;374;p49"/>
          <p:cNvPicPr preferRelativeResize="0"/>
          <p:nvPr/>
        </p:nvPicPr>
        <p:blipFill>
          <a:blip r:embed="rId7">
            <a:alphaModFix/>
          </a:blip>
          <a:stretch>
            <a:fillRect/>
          </a:stretch>
        </p:blipFill>
        <p:spPr>
          <a:xfrm>
            <a:off x="609575" y="2182100"/>
            <a:ext cx="3242725" cy="2874826"/>
          </a:xfrm>
          <a:prstGeom prst="rect">
            <a:avLst/>
          </a:prstGeom>
          <a:noFill/>
          <a:ln>
            <a:noFill/>
          </a:ln>
        </p:spPr>
      </p:pic>
      <p:sp>
        <p:nvSpPr>
          <p:cNvPr id="375" name="Google Shape;375;p49"/>
          <p:cNvSpPr txBox="1"/>
          <p:nvPr/>
        </p:nvSpPr>
        <p:spPr>
          <a:xfrm>
            <a:off x="1243788" y="1742625"/>
            <a:ext cx="1974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“Time” modules</a:t>
            </a:r>
            <a:endParaRPr sz="1800">
              <a:solidFill>
                <a:schemeClr val="dk2"/>
              </a:solidFill>
            </a:endParaRPr>
          </a:p>
        </p:txBody>
      </p:sp>
      <p:sp>
        <p:nvSpPr>
          <p:cNvPr id="376" name="Google Shape;376;p49"/>
          <p:cNvSpPr txBox="1"/>
          <p:nvPr/>
        </p:nvSpPr>
        <p:spPr>
          <a:xfrm>
            <a:off x="5213150" y="1742625"/>
            <a:ext cx="2462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800">
                <a:solidFill>
                  <a:schemeClr val="dk2"/>
                </a:solidFill>
              </a:rPr>
              <a:t>“Treated” modules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p50"/>
          <p:cNvPicPr preferRelativeResize="0"/>
          <p:nvPr/>
        </p:nvPicPr>
        <p:blipFill rotWithShape="1">
          <a:blip r:embed="rId3">
            <a:alphaModFix/>
          </a:blip>
          <a:srcRect b="60130" l="0" r="75554" t="0"/>
          <a:stretch/>
        </p:blipFill>
        <p:spPr>
          <a:xfrm>
            <a:off x="0" y="-6009"/>
            <a:ext cx="2235197" cy="2050707"/>
          </a:xfrm>
          <a:prstGeom prst="rect">
            <a:avLst/>
          </a:prstGeom>
          <a:noFill/>
          <a:ln>
            <a:noFill/>
          </a:ln>
        </p:spPr>
      </p:pic>
      <p:sp>
        <p:nvSpPr>
          <p:cNvPr id="382" name="Google Shape;382;p50"/>
          <p:cNvSpPr txBox="1"/>
          <p:nvPr/>
        </p:nvSpPr>
        <p:spPr>
          <a:xfrm>
            <a:off x="476725" y="103895"/>
            <a:ext cx="7721400" cy="888600"/>
          </a:xfrm>
          <a:prstGeom prst="rect">
            <a:avLst/>
          </a:prstGeom>
          <a:noFill/>
          <a:ln>
            <a:noFill/>
          </a:ln>
        </p:spPr>
        <p:txBody>
          <a:bodyPr anchorCtr="0" anchor="ctr" bIns="19050" lIns="19050" spcFirstLastPara="1" rIns="19050" wrap="square" tIns="19050">
            <a:noAutofit/>
          </a:bodyPr>
          <a:lstStyle/>
          <a:p>
            <a:pPr indent="0" lvl="0" marL="0" rtl="0" algn="l">
              <a:spcBef>
                <a:spcPts val="0"/>
              </a:spcBef>
              <a:spcAft>
                <a:spcPts val="0"/>
              </a:spcAft>
              <a:buClr>
                <a:schemeClr val="dk1"/>
              </a:buClr>
              <a:buSzPts val="3400"/>
              <a:buFont typeface="Roboto Light"/>
              <a:buNone/>
            </a:pPr>
            <a:r>
              <a:rPr lang="en" sz="3600">
                <a:solidFill>
                  <a:srgbClr val="3C3C50"/>
                </a:solidFill>
                <a:latin typeface="Proxima Nova Semibold"/>
                <a:ea typeface="Proxima Nova Semibold"/>
                <a:cs typeface="Proxima Nova Semibold"/>
                <a:sym typeface="Proxima Nova Semibold"/>
              </a:rPr>
              <a:t>Mapping modules per chromosome</a:t>
            </a:r>
            <a:endParaRPr b="0" i="0" sz="3600" u="none" cap="none" strike="noStrike">
              <a:solidFill>
                <a:srgbClr val="3C3C50"/>
              </a:solidFill>
              <a:latin typeface="Proxima Nova Semibold"/>
              <a:ea typeface="Proxima Nova Semibold"/>
              <a:cs typeface="Proxima Nova Semibold"/>
              <a:sym typeface="Proxima Nova Semibold"/>
            </a:endParaRPr>
          </a:p>
        </p:txBody>
      </p:sp>
      <p:pic>
        <p:nvPicPr>
          <p:cNvPr id="383" name="Google Shape;383;p50"/>
          <p:cNvPicPr preferRelativeResize="0"/>
          <p:nvPr/>
        </p:nvPicPr>
        <p:blipFill rotWithShape="1">
          <a:blip r:embed="rId4">
            <a:alphaModFix/>
          </a:blip>
          <a:srcRect b="0" l="0" r="0" t="0"/>
          <a:stretch/>
        </p:blipFill>
        <p:spPr>
          <a:xfrm>
            <a:off x="8508000" y="4472175"/>
            <a:ext cx="636000" cy="636000"/>
          </a:xfrm>
          <a:prstGeom prst="rect">
            <a:avLst/>
          </a:prstGeom>
          <a:noFill/>
          <a:ln>
            <a:noFill/>
          </a:ln>
        </p:spPr>
      </p:pic>
      <p:sp>
        <p:nvSpPr>
          <p:cNvPr id="384" name="Google Shape;384;p50"/>
          <p:cNvSpPr txBox="1"/>
          <p:nvPr/>
        </p:nvSpPr>
        <p:spPr>
          <a:xfrm>
            <a:off x="476725" y="992500"/>
            <a:ext cx="4073100" cy="41097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2"/>
              </a:buClr>
              <a:buSzPts val="1700"/>
              <a:buChar char="●"/>
            </a:pPr>
            <a:r>
              <a:rPr lang="en" sz="1700">
                <a:solidFill>
                  <a:schemeClr val="dk2"/>
                </a:solidFill>
              </a:rPr>
              <a:t>The co-expression modules show a diffuse distribution along the length of the chromosome, which may correspond to the influence of a systemic process, such as a change in supercoiling.</a:t>
            </a:r>
            <a:endParaRPr sz="1700">
              <a:solidFill>
                <a:schemeClr val="dk2"/>
              </a:solidFill>
            </a:endParaRPr>
          </a:p>
          <a:p>
            <a:pPr indent="0" lvl="0" marL="457200" rtl="0" algn="l">
              <a:spcBef>
                <a:spcPts val="0"/>
              </a:spcBef>
              <a:spcAft>
                <a:spcPts val="0"/>
              </a:spcAft>
              <a:buNone/>
            </a:pPr>
            <a:r>
              <a:t/>
            </a:r>
            <a:endParaRPr sz="1700">
              <a:solidFill>
                <a:schemeClr val="dk2"/>
              </a:solidFill>
            </a:endParaRPr>
          </a:p>
          <a:p>
            <a:pPr indent="-336550" lvl="0" marL="457200" rtl="0" algn="l">
              <a:spcBef>
                <a:spcPts val="0"/>
              </a:spcBef>
              <a:spcAft>
                <a:spcPts val="0"/>
              </a:spcAft>
              <a:buClr>
                <a:schemeClr val="dk2"/>
              </a:buClr>
              <a:buSzPts val="1700"/>
              <a:buChar char="●"/>
            </a:pPr>
            <a:r>
              <a:rPr lang="en" sz="1700">
                <a:solidFill>
                  <a:schemeClr val="dk2"/>
                </a:solidFill>
              </a:rPr>
              <a:t>Genes in co-expressed modules are located at significant distances from each other (more than 1Mp). This can be explained by the topology of the chromosome, but does not exclude the influence of DNA supercoiling on the activation of modules.</a:t>
            </a:r>
            <a:endParaRPr sz="1700">
              <a:solidFill>
                <a:schemeClr val="dk2"/>
              </a:solidFill>
            </a:endParaRPr>
          </a:p>
        </p:txBody>
      </p:sp>
      <p:pic>
        <p:nvPicPr>
          <p:cNvPr id="385" name="Google Shape;385;p50"/>
          <p:cNvPicPr preferRelativeResize="0"/>
          <p:nvPr/>
        </p:nvPicPr>
        <p:blipFill>
          <a:blip r:embed="rId5">
            <a:alphaModFix/>
          </a:blip>
          <a:stretch>
            <a:fillRect/>
          </a:stretch>
        </p:blipFill>
        <p:spPr>
          <a:xfrm>
            <a:off x="4941200" y="992495"/>
            <a:ext cx="3653375" cy="3416641"/>
          </a:xfrm>
          <a:prstGeom prst="rect">
            <a:avLst/>
          </a:prstGeom>
          <a:noFill/>
          <a:ln>
            <a:noFill/>
          </a:ln>
        </p:spPr>
      </p:pic>
      <p:sp>
        <p:nvSpPr>
          <p:cNvPr id="386" name="Google Shape;386;p50"/>
          <p:cNvSpPr txBox="1"/>
          <p:nvPr/>
        </p:nvSpPr>
        <p:spPr>
          <a:xfrm>
            <a:off x="5214488" y="4472175"/>
            <a:ext cx="310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"Treated" positive modules</a:t>
            </a:r>
            <a:endParaRPr sz="1800">
              <a:solidFill>
                <a:schemeClr val="dk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id="391" name="Google Shape;391;p51"/>
          <p:cNvPicPr preferRelativeResize="0"/>
          <p:nvPr/>
        </p:nvPicPr>
        <p:blipFill rotWithShape="1">
          <a:blip r:embed="rId3">
            <a:alphaModFix/>
          </a:blip>
          <a:srcRect b="60130" l="0" r="75554" t="0"/>
          <a:stretch/>
        </p:blipFill>
        <p:spPr>
          <a:xfrm>
            <a:off x="0" y="-6009"/>
            <a:ext cx="2235197" cy="2050707"/>
          </a:xfrm>
          <a:prstGeom prst="rect">
            <a:avLst/>
          </a:prstGeom>
          <a:noFill/>
          <a:ln>
            <a:noFill/>
          </a:ln>
        </p:spPr>
      </p:pic>
      <p:sp>
        <p:nvSpPr>
          <p:cNvPr id="392" name="Google Shape;392;p51"/>
          <p:cNvSpPr txBox="1"/>
          <p:nvPr/>
        </p:nvSpPr>
        <p:spPr>
          <a:xfrm>
            <a:off x="476737" y="399985"/>
            <a:ext cx="7721400" cy="5925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3400"/>
              <a:buFont typeface="Roboto Light"/>
              <a:buNone/>
            </a:pPr>
            <a:r>
              <a:rPr lang="en" sz="3600">
                <a:solidFill>
                  <a:srgbClr val="3C3C50"/>
                </a:solidFill>
                <a:latin typeface="Proxima Nova Semibold"/>
                <a:ea typeface="Proxima Nova Semibold"/>
                <a:cs typeface="Proxima Nova Semibold"/>
                <a:sym typeface="Proxima Nova Semibold"/>
              </a:rPr>
              <a:t>AT-composition</a:t>
            </a:r>
            <a:endParaRPr b="0" i="0" sz="3600" u="none" cap="none" strike="noStrike">
              <a:solidFill>
                <a:srgbClr val="3C3C50"/>
              </a:solidFill>
              <a:latin typeface="Proxima Nova Semibold"/>
              <a:ea typeface="Proxima Nova Semibold"/>
              <a:cs typeface="Proxima Nova Semibold"/>
              <a:sym typeface="Proxima Nova Semibold"/>
            </a:endParaRPr>
          </a:p>
        </p:txBody>
      </p:sp>
      <p:pic>
        <p:nvPicPr>
          <p:cNvPr id="393" name="Google Shape;393;p51"/>
          <p:cNvPicPr preferRelativeResize="0"/>
          <p:nvPr/>
        </p:nvPicPr>
        <p:blipFill rotWithShape="1">
          <a:blip r:embed="rId4">
            <a:alphaModFix/>
          </a:blip>
          <a:srcRect b="0" l="0" r="0" t="0"/>
          <a:stretch/>
        </p:blipFill>
        <p:spPr>
          <a:xfrm>
            <a:off x="8508000" y="4472175"/>
            <a:ext cx="636000" cy="636000"/>
          </a:xfrm>
          <a:prstGeom prst="rect">
            <a:avLst/>
          </a:prstGeom>
          <a:noFill/>
          <a:ln>
            <a:noFill/>
          </a:ln>
        </p:spPr>
      </p:pic>
      <p:sp>
        <p:nvSpPr>
          <p:cNvPr id="394" name="Google Shape;394;p51"/>
          <p:cNvSpPr txBox="1"/>
          <p:nvPr/>
        </p:nvSpPr>
        <p:spPr>
          <a:xfrm>
            <a:off x="476725" y="1620975"/>
            <a:ext cx="7763400" cy="29553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Char char="●"/>
            </a:pPr>
            <a:r>
              <a:rPr lang="en" sz="1800">
                <a:solidFill>
                  <a:schemeClr val="dk2"/>
                </a:solidFill>
              </a:rPr>
              <a:t>The topological state of DNA influences its affinity for some DNA binding proteins, especially in DNA sequences that have a high A + T base content. For example, H-NS nucleoid-associated transcription-silencing protein has been described to bind to the region of A + T-rich DNA into the promoter Pleu-500 [3].</a:t>
            </a:r>
            <a:endParaRPr sz="1800">
              <a:solidFill>
                <a:schemeClr val="dk2"/>
              </a:solidFill>
            </a:endParaRPr>
          </a:p>
          <a:p>
            <a:pPr indent="0" lvl="0" marL="457200" rtl="0" algn="l">
              <a:spcBef>
                <a:spcPts val="0"/>
              </a:spcBef>
              <a:spcAft>
                <a:spcPts val="0"/>
              </a:spcAft>
              <a:buNone/>
            </a:pPr>
            <a:r>
              <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We compared the AT composition of the hub gene sequences associated with novobiocin treatment with the AT composition of the nodal genes associated with time.</a:t>
            </a:r>
            <a:endParaRPr sz="1800">
              <a:solidFill>
                <a:schemeClr val="dk2"/>
              </a:solidFill>
            </a:endParaRPr>
          </a:p>
          <a:p>
            <a:pPr indent="0" lvl="0" marL="457200" rtl="0" algn="l">
              <a:spcBef>
                <a:spcPts val="0"/>
              </a:spcBef>
              <a:spcAft>
                <a:spcPts val="0"/>
              </a:spcAft>
              <a:buNone/>
            </a:pPr>
            <a:r>
              <a:t/>
            </a:r>
            <a:endParaRPr sz="1800">
              <a:solidFill>
                <a:schemeClr val="dk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52"/>
          <p:cNvPicPr preferRelativeResize="0"/>
          <p:nvPr/>
        </p:nvPicPr>
        <p:blipFill rotWithShape="1">
          <a:blip r:embed="rId3">
            <a:alphaModFix/>
          </a:blip>
          <a:srcRect b="60130" l="0" r="75554" t="0"/>
          <a:stretch/>
        </p:blipFill>
        <p:spPr>
          <a:xfrm>
            <a:off x="0" y="-6009"/>
            <a:ext cx="2235197" cy="2050707"/>
          </a:xfrm>
          <a:prstGeom prst="rect">
            <a:avLst/>
          </a:prstGeom>
          <a:noFill/>
          <a:ln>
            <a:noFill/>
          </a:ln>
        </p:spPr>
      </p:pic>
      <p:sp>
        <p:nvSpPr>
          <p:cNvPr id="400" name="Google Shape;400;p52"/>
          <p:cNvSpPr txBox="1"/>
          <p:nvPr/>
        </p:nvSpPr>
        <p:spPr>
          <a:xfrm>
            <a:off x="746902" y="98650"/>
            <a:ext cx="6318900" cy="592500"/>
          </a:xfrm>
          <a:prstGeom prst="rect">
            <a:avLst/>
          </a:prstGeom>
          <a:noFill/>
          <a:ln>
            <a:noFill/>
          </a:ln>
        </p:spPr>
        <p:txBody>
          <a:bodyPr anchorCtr="0" anchor="ctr" bIns="19050" lIns="19050" spcFirstLastPara="1" rIns="19050" wrap="square" tIns="19050">
            <a:noAutofit/>
          </a:bodyPr>
          <a:lstStyle/>
          <a:p>
            <a:pPr indent="0" lvl="0" marL="0" rtl="0" algn="l">
              <a:spcBef>
                <a:spcPts val="0"/>
              </a:spcBef>
              <a:spcAft>
                <a:spcPts val="0"/>
              </a:spcAft>
              <a:buClr>
                <a:schemeClr val="dk1"/>
              </a:buClr>
              <a:buSzPts val="3400"/>
              <a:buFont typeface="Roboto Light"/>
              <a:buNone/>
            </a:pPr>
            <a:r>
              <a:rPr lang="en" sz="3600">
                <a:solidFill>
                  <a:srgbClr val="3C3C50"/>
                </a:solidFill>
                <a:latin typeface="Proxima Nova Semibold"/>
                <a:ea typeface="Proxima Nova Semibold"/>
                <a:cs typeface="Proxima Nova Semibold"/>
                <a:sym typeface="Proxima Nova Semibold"/>
              </a:rPr>
              <a:t>AT-composition</a:t>
            </a:r>
            <a:endParaRPr b="0" i="0" sz="3600" u="none" cap="none" strike="noStrike">
              <a:solidFill>
                <a:srgbClr val="3C3C50"/>
              </a:solidFill>
              <a:latin typeface="Proxima Nova Semibold"/>
              <a:ea typeface="Proxima Nova Semibold"/>
              <a:cs typeface="Proxima Nova Semibold"/>
              <a:sym typeface="Proxima Nova Semibold"/>
            </a:endParaRPr>
          </a:p>
        </p:txBody>
      </p:sp>
      <p:pic>
        <p:nvPicPr>
          <p:cNvPr id="401" name="Google Shape;401;p52"/>
          <p:cNvPicPr preferRelativeResize="0"/>
          <p:nvPr/>
        </p:nvPicPr>
        <p:blipFill rotWithShape="1">
          <a:blip r:embed="rId4">
            <a:alphaModFix/>
          </a:blip>
          <a:srcRect b="0" l="0" r="0" t="0"/>
          <a:stretch/>
        </p:blipFill>
        <p:spPr>
          <a:xfrm>
            <a:off x="8508000" y="4472175"/>
            <a:ext cx="636000" cy="636000"/>
          </a:xfrm>
          <a:prstGeom prst="rect">
            <a:avLst/>
          </a:prstGeom>
          <a:noFill/>
          <a:ln>
            <a:noFill/>
          </a:ln>
        </p:spPr>
      </p:pic>
      <p:sp>
        <p:nvSpPr>
          <p:cNvPr id="402" name="Google Shape;402;p52"/>
          <p:cNvSpPr txBox="1"/>
          <p:nvPr/>
        </p:nvSpPr>
        <p:spPr>
          <a:xfrm>
            <a:off x="457200" y="748150"/>
            <a:ext cx="7721400" cy="4340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Char char="●"/>
            </a:pPr>
            <a:r>
              <a:rPr lang="en" sz="1800">
                <a:solidFill>
                  <a:schemeClr val="dk2"/>
                </a:solidFill>
              </a:rPr>
              <a:t>The AT composition was calculated as the sum of A and T divided by the length of the sequence. This value was calculated for each gene from the list of hub genes. The results for the “Treated” and “Time” modules were combined. The distributions for the values were significantly different from normal (p-value = 2.2e-16 and p-value = 1.273e-12 for the "Treated" and "Time" modules, respectively), so the nonparametric Mann-Whitney test was used. The groups were significantly different from each other (p-value = 6.823e-11), although the difference between the means was small (0.496 and 0.470 for "Time" and "Treated", respectively).</a:t>
            </a:r>
            <a:endParaRPr sz="1800">
              <a:solidFill>
                <a:schemeClr val="dk2"/>
              </a:solidFill>
            </a:endParaRPr>
          </a:p>
          <a:p>
            <a:pPr indent="0" lvl="0" marL="457200" rtl="0" algn="l">
              <a:spcBef>
                <a:spcPts val="0"/>
              </a:spcBef>
              <a:spcAft>
                <a:spcPts val="0"/>
              </a:spcAft>
              <a:buNone/>
            </a:pPr>
            <a:r>
              <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The slight difference in the AT composition can be explained by the fact that it is important for supercoiling for the promoter regions of genes, so we studied it in the initial segments of the sequence using the sliding window method.</a:t>
            </a:r>
            <a:endParaRPr sz="1800">
              <a:solidFill>
                <a:schemeClr val="dk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pic>
        <p:nvPicPr>
          <p:cNvPr id="407" name="Google Shape;407;p53"/>
          <p:cNvPicPr preferRelativeResize="0"/>
          <p:nvPr/>
        </p:nvPicPr>
        <p:blipFill rotWithShape="1">
          <a:blip r:embed="rId3">
            <a:alphaModFix/>
          </a:blip>
          <a:srcRect b="60130" l="0" r="75554" t="0"/>
          <a:stretch/>
        </p:blipFill>
        <p:spPr>
          <a:xfrm>
            <a:off x="0" y="-6009"/>
            <a:ext cx="2235197" cy="2050707"/>
          </a:xfrm>
          <a:prstGeom prst="rect">
            <a:avLst/>
          </a:prstGeom>
          <a:noFill/>
          <a:ln>
            <a:noFill/>
          </a:ln>
        </p:spPr>
      </p:pic>
      <p:sp>
        <p:nvSpPr>
          <p:cNvPr id="408" name="Google Shape;408;p53"/>
          <p:cNvSpPr txBox="1"/>
          <p:nvPr/>
        </p:nvSpPr>
        <p:spPr>
          <a:xfrm>
            <a:off x="476737" y="399985"/>
            <a:ext cx="7721400" cy="592500"/>
          </a:xfrm>
          <a:prstGeom prst="rect">
            <a:avLst/>
          </a:prstGeom>
          <a:noFill/>
          <a:ln>
            <a:noFill/>
          </a:ln>
        </p:spPr>
        <p:txBody>
          <a:bodyPr anchorCtr="0" anchor="ctr" bIns="19050" lIns="19050" spcFirstLastPara="1" rIns="19050" wrap="square" tIns="19050">
            <a:noAutofit/>
          </a:bodyPr>
          <a:lstStyle/>
          <a:p>
            <a:pPr indent="0" lvl="0" marL="0" rtl="0" algn="l">
              <a:spcBef>
                <a:spcPts val="0"/>
              </a:spcBef>
              <a:spcAft>
                <a:spcPts val="0"/>
              </a:spcAft>
              <a:buClr>
                <a:schemeClr val="dk1"/>
              </a:buClr>
              <a:buSzPts val="3400"/>
              <a:buFont typeface="Roboto Light"/>
              <a:buNone/>
            </a:pPr>
            <a:r>
              <a:rPr lang="en" sz="3600">
                <a:solidFill>
                  <a:srgbClr val="3C3C50"/>
                </a:solidFill>
                <a:latin typeface="Proxima Nova Semibold"/>
                <a:ea typeface="Proxima Nova Semibold"/>
                <a:cs typeface="Proxima Nova Semibold"/>
                <a:sym typeface="Proxima Nova Semibold"/>
              </a:rPr>
              <a:t>AT-composition</a:t>
            </a:r>
            <a:endParaRPr b="0" i="0" sz="3600" u="none" cap="none" strike="noStrike">
              <a:solidFill>
                <a:srgbClr val="3C3C50"/>
              </a:solidFill>
              <a:latin typeface="Proxima Nova Semibold"/>
              <a:ea typeface="Proxima Nova Semibold"/>
              <a:cs typeface="Proxima Nova Semibold"/>
              <a:sym typeface="Proxima Nova Semibold"/>
            </a:endParaRPr>
          </a:p>
        </p:txBody>
      </p:sp>
      <p:pic>
        <p:nvPicPr>
          <p:cNvPr id="409" name="Google Shape;409;p53"/>
          <p:cNvPicPr preferRelativeResize="0"/>
          <p:nvPr/>
        </p:nvPicPr>
        <p:blipFill rotWithShape="1">
          <a:blip r:embed="rId4">
            <a:alphaModFix/>
          </a:blip>
          <a:srcRect b="0" l="0" r="0" t="0"/>
          <a:stretch/>
        </p:blipFill>
        <p:spPr>
          <a:xfrm>
            <a:off x="8508000" y="4472175"/>
            <a:ext cx="636000" cy="636000"/>
          </a:xfrm>
          <a:prstGeom prst="rect">
            <a:avLst/>
          </a:prstGeom>
          <a:noFill/>
          <a:ln>
            <a:noFill/>
          </a:ln>
        </p:spPr>
      </p:pic>
      <p:sp>
        <p:nvSpPr>
          <p:cNvPr id="410" name="Google Shape;410;p53"/>
          <p:cNvSpPr txBox="1"/>
          <p:nvPr/>
        </p:nvSpPr>
        <p:spPr>
          <a:xfrm>
            <a:off x="476725" y="1691400"/>
            <a:ext cx="7721400" cy="24012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Char char="●"/>
            </a:pPr>
            <a:r>
              <a:rPr lang="en" sz="1800">
                <a:solidFill>
                  <a:schemeClr val="dk2"/>
                </a:solidFill>
              </a:rPr>
              <a:t>A "window" of 30 nucleotides long (the approximate length of a promoter) was iteratively shifted one nucleotide from the beginning of the gene sequence; The AT composition was calculated within the limits of the window according to the above method.</a:t>
            </a:r>
            <a:endParaRPr sz="1800">
              <a:solidFill>
                <a:schemeClr val="dk2"/>
              </a:solidFill>
            </a:endParaRPr>
          </a:p>
          <a:p>
            <a:pPr indent="0" lvl="0" marL="457200" rtl="0" algn="l">
              <a:spcBef>
                <a:spcPts val="0"/>
              </a:spcBef>
              <a:spcAft>
                <a:spcPts val="0"/>
              </a:spcAft>
              <a:buNone/>
            </a:pPr>
            <a:r>
              <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For each module, a sequence of values of the AT composition averaged for the hub genes of the module within the "window" is calculated.</a:t>
            </a:r>
            <a:endParaRPr sz="1800">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pic>
        <p:nvPicPr>
          <p:cNvPr id="415" name="Google Shape;415;p54"/>
          <p:cNvPicPr preferRelativeResize="0"/>
          <p:nvPr/>
        </p:nvPicPr>
        <p:blipFill rotWithShape="1">
          <a:blip r:embed="rId3">
            <a:alphaModFix/>
          </a:blip>
          <a:srcRect b="60130" l="0" r="75554" t="0"/>
          <a:stretch/>
        </p:blipFill>
        <p:spPr>
          <a:xfrm>
            <a:off x="0" y="-6009"/>
            <a:ext cx="2235197" cy="2050707"/>
          </a:xfrm>
          <a:prstGeom prst="rect">
            <a:avLst/>
          </a:prstGeom>
          <a:noFill/>
          <a:ln>
            <a:noFill/>
          </a:ln>
        </p:spPr>
      </p:pic>
      <p:sp>
        <p:nvSpPr>
          <p:cNvPr id="416" name="Google Shape;416;p54"/>
          <p:cNvSpPr txBox="1"/>
          <p:nvPr/>
        </p:nvSpPr>
        <p:spPr>
          <a:xfrm>
            <a:off x="83125" y="0"/>
            <a:ext cx="2888700" cy="717000"/>
          </a:xfrm>
          <a:prstGeom prst="rect">
            <a:avLst/>
          </a:prstGeom>
          <a:noFill/>
          <a:ln>
            <a:noFill/>
          </a:ln>
        </p:spPr>
        <p:txBody>
          <a:bodyPr anchorCtr="0" anchor="ctr" bIns="19050" lIns="19050" spcFirstLastPara="1" rIns="19050" wrap="square" tIns="19050">
            <a:noAutofit/>
          </a:bodyPr>
          <a:lstStyle/>
          <a:p>
            <a:pPr indent="0" lvl="0" marL="0" rtl="0" algn="l">
              <a:spcBef>
                <a:spcPts val="0"/>
              </a:spcBef>
              <a:spcAft>
                <a:spcPts val="0"/>
              </a:spcAft>
              <a:buClr>
                <a:schemeClr val="dk1"/>
              </a:buClr>
              <a:buSzPts val="3400"/>
              <a:buFont typeface="Roboto Light"/>
              <a:buNone/>
            </a:pPr>
            <a:r>
              <a:rPr lang="en" sz="3200">
                <a:solidFill>
                  <a:srgbClr val="3C3C50"/>
                </a:solidFill>
                <a:latin typeface="Proxima Nova Semibold"/>
                <a:ea typeface="Proxima Nova Semibold"/>
                <a:cs typeface="Proxima Nova Semibold"/>
                <a:sym typeface="Proxima Nova Semibold"/>
              </a:rPr>
              <a:t>AT-composition</a:t>
            </a:r>
            <a:endParaRPr b="0" i="0" sz="3200" u="none" cap="none" strike="noStrike">
              <a:solidFill>
                <a:srgbClr val="3C3C50"/>
              </a:solidFill>
              <a:latin typeface="Proxima Nova Semibold"/>
              <a:ea typeface="Proxima Nova Semibold"/>
              <a:cs typeface="Proxima Nova Semibold"/>
              <a:sym typeface="Proxima Nova Semibold"/>
            </a:endParaRPr>
          </a:p>
        </p:txBody>
      </p:sp>
      <p:pic>
        <p:nvPicPr>
          <p:cNvPr id="417" name="Google Shape;417;p54"/>
          <p:cNvPicPr preferRelativeResize="0"/>
          <p:nvPr/>
        </p:nvPicPr>
        <p:blipFill rotWithShape="1">
          <a:blip r:embed="rId4">
            <a:alphaModFix/>
          </a:blip>
          <a:srcRect b="0" l="0" r="0" t="0"/>
          <a:stretch/>
        </p:blipFill>
        <p:spPr>
          <a:xfrm>
            <a:off x="8508000" y="4472175"/>
            <a:ext cx="636000" cy="636000"/>
          </a:xfrm>
          <a:prstGeom prst="rect">
            <a:avLst/>
          </a:prstGeom>
          <a:noFill/>
          <a:ln>
            <a:noFill/>
          </a:ln>
        </p:spPr>
      </p:pic>
      <p:pic>
        <p:nvPicPr>
          <p:cNvPr id="418" name="Google Shape;418;p54"/>
          <p:cNvPicPr preferRelativeResize="0"/>
          <p:nvPr/>
        </p:nvPicPr>
        <p:blipFill>
          <a:blip r:embed="rId5">
            <a:alphaModFix/>
          </a:blip>
          <a:stretch>
            <a:fillRect/>
          </a:stretch>
        </p:blipFill>
        <p:spPr>
          <a:xfrm>
            <a:off x="3117500" y="-1"/>
            <a:ext cx="6026501" cy="4322625"/>
          </a:xfrm>
          <a:prstGeom prst="rect">
            <a:avLst/>
          </a:prstGeom>
          <a:noFill/>
          <a:ln>
            <a:noFill/>
          </a:ln>
        </p:spPr>
      </p:pic>
      <p:sp>
        <p:nvSpPr>
          <p:cNvPr id="419" name="Google Shape;419;p54"/>
          <p:cNvSpPr txBox="1"/>
          <p:nvPr/>
        </p:nvSpPr>
        <p:spPr>
          <a:xfrm>
            <a:off x="249375" y="1111850"/>
            <a:ext cx="218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20" name="Google Shape;420;p54"/>
          <p:cNvSpPr txBox="1"/>
          <p:nvPr/>
        </p:nvSpPr>
        <p:spPr>
          <a:xfrm>
            <a:off x="0" y="572100"/>
            <a:ext cx="3184500" cy="457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rPr>
              <a:t>The graph shows the frequencies of A and T, calculated within a 30-nucleotide "window". The X-axis shows a section from 1 to 300 nucleotides of the gene under study. The Y-axis plots the average frequency of A and T (AT-composition) for the hub genes of the module in a given position of the "window". Blue shows the frequencies for modules that are positively correlated with the "Treated" variable; the module shown in blue is negatively correlated with the "Treated" variable; modules in purple are not correlated with the "Treated" variable (associated with the "Time" variable).</a:t>
            </a:r>
            <a:endParaRPr sz="15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9"/>
          <p:cNvPicPr preferRelativeResize="0"/>
          <p:nvPr/>
        </p:nvPicPr>
        <p:blipFill rotWithShape="1">
          <a:blip r:embed="rId3">
            <a:alphaModFix/>
          </a:blip>
          <a:srcRect b="60130" l="0" r="75554" t="0"/>
          <a:stretch/>
        </p:blipFill>
        <p:spPr>
          <a:xfrm>
            <a:off x="0" y="-6009"/>
            <a:ext cx="2235197" cy="2050707"/>
          </a:xfrm>
          <a:prstGeom prst="rect">
            <a:avLst/>
          </a:prstGeom>
          <a:noFill/>
          <a:ln>
            <a:noFill/>
          </a:ln>
        </p:spPr>
      </p:pic>
      <p:sp>
        <p:nvSpPr>
          <p:cNvPr id="91" name="Google Shape;91;p19"/>
          <p:cNvSpPr txBox="1"/>
          <p:nvPr/>
        </p:nvSpPr>
        <p:spPr>
          <a:xfrm>
            <a:off x="476737" y="399985"/>
            <a:ext cx="7721400" cy="5925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3400"/>
              <a:buFont typeface="Roboto Light"/>
              <a:buNone/>
            </a:pPr>
            <a:r>
              <a:rPr lang="en" sz="3600">
                <a:solidFill>
                  <a:srgbClr val="3C3C50"/>
                </a:solidFill>
                <a:latin typeface="Proxima Nova Semibold"/>
                <a:ea typeface="Proxima Nova Semibold"/>
                <a:cs typeface="Proxima Nova Semibold"/>
                <a:sym typeface="Proxima Nova Semibold"/>
              </a:rPr>
              <a:t>Data description</a:t>
            </a:r>
            <a:endParaRPr b="0" i="0" sz="3600" u="none" cap="none" strike="noStrike">
              <a:solidFill>
                <a:srgbClr val="3C3C50"/>
              </a:solidFill>
              <a:latin typeface="Proxima Nova Semibold"/>
              <a:ea typeface="Proxima Nova Semibold"/>
              <a:cs typeface="Proxima Nova Semibold"/>
              <a:sym typeface="Proxima Nova Semibold"/>
            </a:endParaRPr>
          </a:p>
        </p:txBody>
      </p:sp>
      <p:pic>
        <p:nvPicPr>
          <p:cNvPr id="92" name="Google Shape;92;p19"/>
          <p:cNvPicPr preferRelativeResize="0"/>
          <p:nvPr/>
        </p:nvPicPr>
        <p:blipFill rotWithShape="1">
          <a:blip r:embed="rId4">
            <a:alphaModFix/>
          </a:blip>
          <a:srcRect b="0" l="0" r="0" t="0"/>
          <a:stretch/>
        </p:blipFill>
        <p:spPr>
          <a:xfrm>
            <a:off x="8508000" y="4472175"/>
            <a:ext cx="636000" cy="636000"/>
          </a:xfrm>
          <a:prstGeom prst="rect">
            <a:avLst/>
          </a:prstGeom>
          <a:noFill/>
          <a:ln>
            <a:noFill/>
          </a:ln>
        </p:spPr>
      </p:pic>
      <p:sp>
        <p:nvSpPr>
          <p:cNvPr id="93" name="Google Shape;93;p19"/>
          <p:cNvSpPr txBox="1"/>
          <p:nvPr/>
        </p:nvSpPr>
        <p:spPr>
          <a:xfrm>
            <a:off x="239000" y="1215725"/>
            <a:ext cx="8268900" cy="33246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2"/>
              </a:buClr>
              <a:buSzPts val="1700"/>
              <a:buChar char="●"/>
            </a:pPr>
            <a:r>
              <a:rPr lang="en" sz="1700">
                <a:solidFill>
                  <a:schemeClr val="dk2"/>
                </a:solidFill>
              </a:rPr>
              <a:t>The data of bacterial cultures with the addition of 100 µg, 500 µg of novobiocin, as well as control cultures were studied. Samples were taken from several time points: 0, 10, 20, 60 minutes for control samples; 10, 20, 60 minutes for samples treated with 500 µg of novobiocin; 60 minutes for samples treated with 100 µg of novobiocin. For each time point, 3 biological replicates were made. A total of 24 samples were made.</a:t>
            </a:r>
            <a:endParaRPr sz="1700">
              <a:solidFill>
                <a:schemeClr val="dk2"/>
              </a:solidFill>
            </a:endParaRPr>
          </a:p>
          <a:p>
            <a:pPr indent="-336550" lvl="0" marL="457200" rtl="0" algn="l">
              <a:spcBef>
                <a:spcPts val="0"/>
              </a:spcBef>
              <a:spcAft>
                <a:spcPts val="0"/>
              </a:spcAft>
              <a:buClr>
                <a:schemeClr val="dk2"/>
              </a:buClr>
              <a:buSzPts val="1700"/>
              <a:buChar char="●"/>
            </a:pPr>
            <a:r>
              <a:rPr lang="en" sz="1700">
                <a:solidFill>
                  <a:schemeClr val="dk2"/>
                </a:solidFill>
              </a:rPr>
              <a:t>Data was taken from: </a:t>
            </a:r>
            <a:r>
              <a:rPr lang="en" sz="1700" u="sng">
                <a:solidFill>
                  <a:schemeClr val="hlink"/>
                </a:solidFill>
                <a:hlinkClick r:id="rId5"/>
              </a:rPr>
              <a:t>https://www.sciencedirect.com/science/article/pii/S2352340920301918</a:t>
            </a:r>
            <a:r>
              <a:rPr lang="en" sz="1700">
                <a:solidFill>
                  <a:schemeClr val="dk2"/>
                </a:solidFill>
              </a:rPr>
              <a:t>  </a:t>
            </a:r>
            <a:endParaRPr sz="1700">
              <a:solidFill>
                <a:schemeClr val="dk2"/>
              </a:solidFill>
            </a:endParaRPr>
          </a:p>
          <a:p>
            <a:pPr indent="-336550" lvl="0" marL="457200" rtl="0" algn="l">
              <a:spcBef>
                <a:spcPts val="0"/>
              </a:spcBef>
              <a:spcAft>
                <a:spcPts val="0"/>
              </a:spcAft>
              <a:buClr>
                <a:schemeClr val="dk2"/>
              </a:buClr>
              <a:buSzPts val="1700"/>
              <a:buChar char="●"/>
            </a:pPr>
            <a:r>
              <a:rPr lang="en" sz="1700">
                <a:solidFill>
                  <a:schemeClr val="dk2"/>
                </a:solidFill>
              </a:rPr>
              <a:t>All stages of sample preparation and obtaining libraries are described in the article. Cleaned reads for each sample are at the NCBI SRA. To access the data, we used the ENA Browser at the following link (project PRJNA599397): </a:t>
            </a:r>
            <a:r>
              <a:rPr lang="en" sz="1700" u="sng">
                <a:solidFill>
                  <a:schemeClr val="hlink"/>
                </a:solidFill>
                <a:hlinkClick r:id="rId6"/>
              </a:rPr>
              <a:t>https://www.ebi.ac.uk/ena/browser/text-search?query=PRJNA599397</a:t>
            </a:r>
            <a:r>
              <a:rPr lang="en" sz="1700">
                <a:solidFill>
                  <a:schemeClr val="dk2"/>
                </a:solidFill>
              </a:rPr>
              <a:t> </a:t>
            </a:r>
            <a:endParaRPr sz="1700">
              <a:solidFill>
                <a:schemeClr val="dk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pic>
        <p:nvPicPr>
          <p:cNvPr id="425" name="Google Shape;425;p55"/>
          <p:cNvPicPr preferRelativeResize="0"/>
          <p:nvPr/>
        </p:nvPicPr>
        <p:blipFill rotWithShape="1">
          <a:blip r:embed="rId3">
            <a:alphaModFix/>
          </a:blip>
          <a:srcRect b="60130" l="0" r="75554" t="0"/>
          <a:stretch/>
        </p:blipFill>
        <p:spPr>
          <a:xfrm>
            <a:off x="0" y="-6009"/>
            <a:ext cx="2235197" cy="2050707"/>
          </a:xfrm>
          <a:prstGeom prst="rect">
            <a:avLst/>
          </a:prstGeom>
          <a:noFill/>
          <a:ln>
            <a:noFill/>
          </a:ln>
        </p:spPr>
      </p:pic>
      <p:sp>
        <p:nvSpPr>
          <p:cNvPr id="426" name="Google Shape;426;p55"/>
          <p:cNvSpPr txBox="1"/>
          <p:nvPr/>
        </p:nvSpPr>
        <p:spPr>
          <a:xfrm>
            <a:off x="71482" y="0"/>
            <a:ext cx="2962800" cy="592500"/>
          </a:xfrm>
          <a:prstGeom prst="rect">
            <a:avLst/>
          </a:prstGeom>
          <a:noFill/>
          <a:ln>
            <a:noFill/>
          </a:ln>
        </p:spPr>
        <p:txBody>
          <a:bodyPr anchorCtr="0" anchor="ctr" bIns="19050" lIns="19050" spcFirstLastPara="1" rIns="19050" wrap="square" tIns="19050">
            <a:noAutofit/>
          </a:bodyPr>
          <a:lstStyle/>
          <a:p>
            <a:pPr indent="0" lvl="0" marL="0" rtl="0" algn="l">
              <a:spcBef>
                <a:spcPts val="0"/>
              </a:spcBef>
              <a:spcAft>
                <a:spcPts val="0"/>
              </a:spcAft>
              <a:buClr>
                <a:schemeClr val="dk1"/>
              </a:buClr>
              <a:buSzPts val="3400"/>
              <a:buFont typeface="Roboto Light"/>
              <a:buNone/>
            </a:pPr>
            <a:r>
              <a:rPr lang="en" sz="3200">
                <a:solidFill>
                  <a:srgbClr val="3C3C50"/>
                </a:solidFill>
                <a:latin typeface="Proxima Nova Semibold"/>
                <a:ea typeface="Proxima Nova Semibold"/>
                <a:cs typeface="Proxima Nova Semibold"/>
                <a:sym typeface="Proxima Nova Semibold"/>
              </a:rPr>
              <a:t>AT-composition</a:t>
            </a:r>
            <a:endParaRPr b="0" i="0" sz="3600" u="none" cap="none" strike="noStrike">
              <a:solidFill>
                <a:srgbClr val="3C3C50"/>
              </a:solidFill>
              <a:latin typeface="Proxima Nova Semibold"/>
              <a:ea typeface="Proxima Nova Semibold"/>
              <a:cs typeface="Proxima Nova Semibold"/>
              <a:sym typeface="Proxima Nova Semibold"/>
            </a:endParaRPr>
          </a:p>
        </p:txBody>
      </p:sp>
      <p:pic>
        <p:nvPicPr>
          <p:cNvPr id="427" name="Google Shape;427;p55"/>
          <p:cNvPicPr preferRelativeResize="0"/>
          <p:nvPr/>
        </p:nvPicPr>
        <p:blipFill rotWithShape="1">
          <a:blip r:embed="rId4">
            <a:alphaModFix/>
          </a:blip>
          <a:srcRect b="0" l="0" r="0" t="0"/>
          <a:stretch/>
        </p:blipFill>
        <p:spPr>
          <a:xfrm>
            <a:off x="8508000" y="4472175"/>
            <a:ext cx="636000" cy="636000"/>
          </a:xfrm>
          <a:prstGeom prst="rect">
            <a:avLst/>
          </a:prstGeom>
          <a:noFill/>
          <a:ln>
            <a:noFill/>
          </a:ln>
        </p:spPr>
      </p:pic>
      <p:pic>
        <p:nvPicPr>
          <p:cNvPr id="428" name="Google Shape;428;p55"/>
          <p:cNvPicPr preferRelativeResize="0"/>
          <p:nvPr/>
        </p:nvPicPr>
        <p:blipFill>
          <a:blip r:embed="rId5">
            <a:alphaModFix/>
          </a:blip>
          <a:stretch>
            <a:fillRect/>
          </a:stretch>
        </p:blipFill>
        <p:spPr>
          <a:xfrm>
            <a:off x="3235022" y="0"/>
            <a:ext cx="5908978" cy="4178725"/>
          </a:xfrm>
          <a:prstGeom prst="rect">
            <a:avLst/>
          </a:prstGeom>
          <a:noFill/>
          <a:ln>
            <a:noFill/>
          </a:ln>
        </p:spPr>
      </p:pic>
      <p:sp>
        <p:nvSpPr>
          <p:cNvPr id="429" name="Google Shape;429;p55"/>
          <p:cNvSpPr txBox="1"/>
          <p:nvPr/>
        </p:nvSpPr>
        <p:spPr>
          <a:xfrm>
            <a:off x="71475" y="592500"/>
            <a:ext cx="3210900" cy="461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rPr>
              <a:t>The negatively correlated module showed frequencies close to the "Time" modules, so we focused on the positive "Treated" modules. For positive modules "Treated" and for modules "Time" the values were averaged. Green indicates A and T frequencies for positive "Treated" modules, blue indicates frequencies for "Time" modules. The X and Y values correspond to the previous plot. Thus, the initial regions of genes sensitive to novobiocin are characterized by a richer AT composition, which suggests sensitivity to changes in DNA supercoiling.</a:t>
            </a:r>
            <a:endParaRPr sz="1600">
              <a:solidFill>
                <a:schemeClr val="dk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id="434" name="Google Shape;434;p56"/>
          <p:cNvPicPr preferRelativeResize="0"/>
          <p:nvPr/>
        </p:nvPicPr>
        <p:blipFill rotWithShape="1">
          <a:blip r:embed="rId3">
            <a:alphaModFix/>
          </a:blip>
          <a:srcRect b="60130" l="0" r="75555" t="0"/>
          <a:stretch/>
        </p:blipFill>
        <p:spPr>
          <a:xfrm>
            <a:off x="0" y="-6009"/>
            <a:ext cx="2235197" cy="2050707"/>
          </a:xfrm>
          <a:prstGeom prst="rect">
            <a:avLst/>
          </a:prstGeom>
          <a:noFill/>
          <a:ln>
            <a:noFill/>
          </a:ln>
        </p:spPr>
      </p:pic>
      <p:sp>
        <p:nvSpPr>
          <p:cNvPr id="435" name="Google Shape;435;p56"/>
          <p:cNvSpPr txBox="1"/>
          <p:nvPr/>
        </p:nvSpPr>
        <p:spPr>
          <a:xfrm>
            <a:off x="523687" y="88260"/>
            <a:ext cx="7721400" cy="5925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3400"/>
              <a:buFont typeface="Roboto Light"/>
              <a:buNone/>
            </a:pPr>
            <a:r>
              <a:rPr lang="en" sz="3600">
                <a:solidFill>
                  <a:srgbClr val="3C3C50"/>
                </a:solidFill>
                <a:latin typeface="Proxima Nova Semibold"/>
                <a:ea typeface="Proxima Nova Semibold"/>
                <a:cs typeface="Proxima Nova Semibold"/>
                <a:sym typeface="Proxima Nova Semibold"/>
              </a:rPr>
              <a:t>Future plans</a:t>
            </a:r>
            <a:endParaRPr b="0" i="0" sz="3600" u="none" cap="none" strike="noStrike">
              <a:solidFill>
                <a:srgbClr val="3C3C50"/>
              </a:solidFill>
              <a:latin typeface="Proxima Nova Semibold"/>
              <a:ea typeface="Proxima Nova Semibold"/>
              <a:cs typeface="Proxima Nova Semibold"/>
              <a:sym typeface="Proxima Nova Semibold"/>
            </a:endParaRPr>
          </a:p>
        </p:txBody>
      </p:sp>
      <p:pic>
        <p:nvPicPr>
          <p:cNvPr id="436" name="Google Shape;436;p56"/>
          <p:cNvPicPr preferRelativeResize="0"/>
          <p:nvPr/>
        </p:nvPicPr>
        <p:blipFill rotWithShape="1">
          <a:blip r:embed="rId4">
            <a:alphaModFix/>
          </a:blip>
          <a:srcRect b="0" l="0" r="0" t="0"/>
          <a:stretch/>
        </p:blipFill>
        <p:spPr>
          <a:xfrm>
            <a:off x="8508000" y="4472175"/>
            <a:ext cx="636000" cy="636000"/>
          </a:xfrm>
          <a:prstGeom prst="rect">
            <a:avLst/>
          </a:prstGeom>
          <a:noFill/>
          <a:ln>
            <a:noFill/>
          </a:ln>
        </p:spPr>
      </p:pic>
      <p:sp>
        <p:nvSpPr>
          <p:cNvPr id="437" name="Google Shape;437;p56"/>
          <p:cNvSpPr txBox="1"/>
          <p:nvPr/>
        </p:nvSpPr>
        <p:spPr>
          <a:xfrm>
            <a:off x="429775" y="767475"/>
            <a:ext cx="7815300" cy="4340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Char char="●"/>
            </a:pPr>
            <a:r>
              <a:rPr lang="en" sz="1800">
                <a:solidFill>
                  <a:schemeClr val="dk2"/>
                </a:solidFill>
              </a:rPr>
              <a:t>It has been shown that the antibiotic novobiocin can have effects unrelated to inhibition of DNA gyrase and changes in DNA twisting [4]. Thus, it would be interesting to clarify the results of the study. For example, find regulatory proteins for pathways found in modules associated with the action of novobiocin ("Treated" positive modules) and model their interaction with novobiocin. Among such proteins, special attention should be paid to those that have ATPase domains, since the interaction of novobiocin with similar domains in some proteins has been found [4].</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For experimental verification, we propose a study of the action of novobiocin at other time points, for example, in later phases of cultivation. This will help clarify the dynamics of gene expression and identify new targets for novobiocin. Comparison of their position on the chromosome and AT composition will also be useful for clarifying the action of novobiocin and its relation to supercoiling.</a:t>
            </a:r>
            <a:endParaRPr sz="1800">
              <a:solidFill>
                <a:schemeClr val="dk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pic>
        <p:nvPicPr>
          <p:cNvPr id="442" name="Google Shape;442;p57"/>
          <p:cNvPicPr preferRelativeResize="0"/>
          <p:nvPr/>
        </p:nvPicPr>
        <p:blipFill rotWithShape="1">
          <a:blip r:embed="rId3">
            <a:alphaModFix/>
          </a:blip>
          <a:srcRect b="60130" l="0" r="75554" t="0"/>
          <a:stretch/>
        </p:blipFill>
        <p:spPr>
          <a:xfrm>
            <a:off x="0" y="-6009"/>
            <a:ext cx="2235197" cy="2050707"/>
          </a:xfrm>
          <a:prstGeom prst="rect">
            <a:avLst/>
          </a:prstGeom>
          <a:noFill/>
          <a:ln>
            <a:noFill/>
          </a:ln>
        </p:spPr>
      </p:pic>
      <p:sp>
        <p:nvSpPr>
          <p:cNvPr id="443" name="Google Shape;443;p57"/>
          <p:cNvSpPr txBox="1"/>
          <p:nvPr/>
        </p:nvSpPr>
        <p:spPr>
          <a:xfrm>
            <a:off x="529962" y="244110"/>
            <a:ext cx="7721400" cy="5925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3400"/>
              <a:buFont typeface="Roboto Light"/>
              <a:buNone/>
            </a:pPr>
            <a:r>
              <a:rPr lang="en" sz="3600">
                <a:solidFill>
                  <a:srgbClr val="3C3C50"/>
                </a:solidFill>
                <a:latin typeface="Proxima Nova Semibold"/>
                <a:ea typeface="Proxima Nova Semibold"/>
                <a:cs typeface="Proxima Nova Semibold"/>
                <a:sym typeface="Proxima Nova Semibold"/>
              </a:rPr>
              <a:t>Participant Contribution</a:t>
            </a:r>
            <a:endParaRPr b="0" i="0" sz="3600" u="none" cap="none" strike="noStrike">
              <a:solidFill>
                <a:srgbClr val="3C3C50"/>
              </a:solidFill>
              <a:latin typeface="Proxima Nova Semibold"/>
              <a:ea typeface="Proxima Nova Semibold"/>
              <a:cs typeface="Proxima Nova Semibold"/>
              <a:sym typeface="Proxima Nova Semibold"/>
            </a:endParaRPr>
          </a:p>
        </p:txBody>
      </p:sp>
      <p:pic>
        <p:nvPicPr>
          <p:cNvPr id="444" name="Google Shape;444;p57"/>
          <p:cNvPicPr preferRelativeResize="0"/>
          <p:nvPr/>
        </p:nvPicPr>
        <p:blipFill rotWithShape="1">
          <a:blip r:embed="rId4">
            <a:alphaModFix/>
          </a:blip>
          <a:srcRect b="0" l="0" r="0" t="0"/>
          <a:stretch/>
        </p:blipFill>
        <p:spPr>
          <a:xfrm>
            <a:off x="8508000" y="4472175"/>
            <a:ext cx="636000" cy="636000"/>
          </a:xfrm>
          <a:prstGeom prst="rect">
            <a:avLst/>
          </a:prstGeom>
          <a:noFill/>
          <a:ln>
            <a:noFill/>
          </a:ln>
        </p:spPr>
      </p:pic>
      <p:sp>
        <p:nvSpPr>
          <p:cNvPr id="445" name="Google Shape;445;p57"/>
          <p:cNvSpPr txBox="1"/>
          <p:nvPr/>
        </p:nvSpPr>
        <p:spPr>
          <a:xfrm>
            <a:off x="529950" y="992475"/>
            <a:ext cx="7512600" cy="412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700">
                <a:solidFill>
                  <a:schemeClr val="dk2"/>
                </a:solidFill>
              </a:rPr>
              <a:t>Semyon Kupriyanov:</a:t>
            </a:r>
            <a:endParaRPr b="1" sz="17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alignment of reads for reference</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differential expression analysis with DESeq2</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WGCN analysis (configuring network building parameters)</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KEGG biological pathway enrichment assay</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statistics on AT-composition</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final presentation design</a:t>
            </a:r>
            <a:endParaRPr sz="1600">
              <a:solidFill>
                <a:schemeClr val="dk2"/>
              </a:solidFill>
            </a:endParaRPr>
          </a:p>
          <a:p>
            <a:pPr indent="0" lvl="0" marL="0" rtl="0" algn="l">
              <a:spcBef>
                <a:spcPts val="0"/>
              </a:spcBef>
              <a:spcAft>
                <a:spcPts val="0"/>
              </a:spcAft>
              <a:buClr>
                <a:schemeClr val="dk1"/>
              </a:buClr>
              <a:buSzPts val="1100"/>
              <a:buFont typeface="Arial"/>
              <a:buNone/>
            </a:pPr>
            <a:r>
              <a:t/>
            </a:r>
            <a:endParaRPr sz="1600">
              <a:solidFill>
                <a:schemeClr val="dk2"/>
              </a:solidFill>
            </a:endParaRPr>
          </a:p>
          <a:p>
            <a:pPr indent="0" lvl="0" marL="0" rtl="0" algn="l">
              <a:spcBef>
                <a:spcPts val="0"/>
              </a:spcBef>
              <a:spcAft>
                <a:spcPts val="0"/>
              </a:spcAft>
              <a:buClr>
                <a:schemeClr val="dk1"/>
              </a:buClr>
              <a:buSzPts val="1100"/>
              <a:buFont typeface="Arial"/>
              <a:buNone/>
            </a:pPr>
            <a:r>
              <a:rPr b="1" lang="en" sz="1700">
                <a:solidFill>
                  <a:schemeClr val="dk2"/>
                </a:solidFill>
              </a:rPr>
              <a:t>Valeriia Ladyhina:</a:t>
            </a:r>
            <a:endParaRPr b="1" sz="17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obtaining a counting matrix of transcripts (StringTie)</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getting a normalized matrix with DESeq2</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WGCN analysis (use of other parameters for module stability)</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mapping of genes from modules to a circular chromosome</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assembly pipeline snakemake</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designing a git repository</a:t>
            </a:r>
            <a:endParaRPr sz="1600">
              <a:solidFill>
                <a:schemeClr val="dk2"/>
              </a:solidFill>
            </a:endParaRPr>
          </a:p>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pic>
        <p:nvPicPr>
          <p:cNvPr id="450" name="Google Shape;450;p58"/>
          <p:cNvPicPr preferRelativeResize="0"/>
          <p:nvPr/>
        </p:nvPicPr>
        <p:blipFill rotWithShape="1">
          <a:blip r:embed="rId3">
            <a:alphaModFix/>
          </a:blip>
          <a:srcRect b="60130" l="0" r="75554" t="0"/>
          <a:stretch/>
        </p:blipFill>
        <p:spPr>
          <a:xfrm>
            <a:off x="0" y="-6009"/>
            <a:ext cx="2235197" cy="2050707"/>
          </a:xfrm>
          <a:prstGeom prst="rect">
            <a:avLst/>
          </a:prstGeom>
          <a:noFill/>
          <a:ln>
            <a:noFill/>
          </a:ln>
        </p:spPr>
      </p:pic>
      <p:sp>
        <p:nvSpPr>
          <p:cNvPr id="451" name="Google Shape;451;p58"/>
          <p:cNvSpPr txBox="1"/>
          <p:nvPr/>
        </p:nvSpPr>
        <p:spPr>
          <a:xfrm>
            <a:off x="476737" y="10"/>
            <a:ext cx="7721400" cy="5925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3400"/>
              <a:buFont typeface="Roboto Light"/>
              <a:buNone/>
            </a:pPr>
            <a:r>
              <a:rPr lang="en" sz="3600">
                <a:solidFill>
                  <a:srgbClr val="3C3C50"/>
                </a:solidFill>
                <a:latin typeface="Proxima Nova Semibold"/>
                <a:ea typeface="Proxima Nova Semibold"/>
                <a:cs typeface="Proxima Nova Semibold"/>
                <a:sym typeface="Proxima Nova Semibold"/>
              </a:rPr>
              <a:t>References</a:t>
            </a:r>
            <a:endParaRPr b="0" i="0" sz="3600" u="none" cap="none" strike="noStrike">
              <a:solidFill>
                <a:srgbClr val="3C3C50"/>
              </a:solidFill>
              <a:latin typeface="Proxima Nova Semibold"/>
              <a:ea typeface="Proxima Nova Semibold"/>
              <a:cs typeface="Proxima Nova Semibold"/>
              <a:sym typeface="Proxima Nova Semibold"/>
            </a:endParaRPr>
          </a:p>
        </p:txBody>
      </p:sp>
      <p:sp>
        <p:nvSpPr>
          <p:cNvPr id="452" name="Google Shape;452;p58"/>
          <p:cNvSpPr txBox="1"/>
          <p:nvPr/>
        </p:nvSpPr>
        <p:spPr>
          <a:xfrm>
            <a:off x="476725" y="701525"/>
            <a:ext cx="8490600" cy="4171800"/>
          </a:xfrm>
          <a:prstGeom prst="rect">
            <a:avLst/>
          </a:prstGeom>
          <a:noFill/>
          <a:ln>
            <a:noFill/>
          </a:ln>
        </p:spPr>
        <p:txBody>
          <a:bodyPr anchorCtr="0" anchor="ctr" bIns="19050" lIns="19050" spcFirstLastPara="1" rIns="19050" wrap="square" tIns="19050">
            <a:noAutofit/>
          </a:bodyPr>
          <a:lstStyle/>
          <a:p>
            <a:pPr indent="-323850" lvl="0" marL="457200" marR="0" rtl="0" algn="l">
              <a:lnSpc>
                <a:spcPct val="100000"/>
              </a:lnSpc>
              <a:spcBef>
                <a:spcPts val="0"/>
              </a:spcBef>
              <a:spcAft>
                <a:spcPts val="0"/>
              </a:spcAft>
              <a:buClr>
                <a:srgbClr val="696984"/>
              </a:buClr>
              <a:buSzPts val="1500"/>
              <a:buFont typeface="Proxima Nova"/>
              <a:buAutoNum type="arabicPeriod"/>
            </a:pPr>
            <a:r>
              <a:rPr lang="en" sz="1500">
                <a:solidFill>
                  <a:srgbClr val="696984"/>
                </a:solidFill>
                <a:latin typeface="Proxima Nova"/>
                <a:ea typeface="Proxima Nova"/>
                <a:cs typeface="Proxima Nova"/>
                <a:sym typeface="Proxima Nova"/>
              </a:rPr>
              <a:t>Zhang B., Horvath S. A general framework for weighted gene co-expression network analysis //Statistical applications in genetics and molecular biology. – 2005. – Т. 4. – №. 1.</a:t>
            </a:r>
            <a:endParaRPr b="0" i="0" sz="1500" u="none" cap="none" strike="noStrike">
              <a:solidFill>
                <a:srgbClr val="696984"/>
              </a:solidFill>
              <a:latin typeface="Proxima Nova"/>
              <a:ea typeface="Proxima Nova"/>
              <a:cs typeface="Proxima Nova"/>
              <a:sym typeface="Proxima Nova"/>
            </a:endParaRPr>
          </a:p>
          <a:p>
            <a:pPr indent="-323850" lvl="0" marL="457200" marR="0" rtl="0" algn="l">
              <a:lnSpc>
                <a:spcPct val="100000"/>
              </a:lnSpc>
              <a:spcBef>
                <a:spcPts val="0"/>
              </a:spcBef>
              <a:spcAft>
                <a:spcPts val="0"/>
              </a:spcAft>
              <a:buClr>
                <a:srgbClr val="696984"/>
              </a:buClr>
              <a:buSzPts val="1500"/>
              <a:buFont typeface="Proxima Nova"/>
              <a:buAutoNum type="arabicPeriod"/>
            </a:pPr>
            <a:r>
              <a:rPr lang="en" sz="1500">
                <a:solidFill>
                  <a:srgbClr val="696984"/>
                </a:solidFill>
                <a:latin typeface="Proxima Nova"/>
                <a:ea typeface="Proxima Nova"/>
                <a:cs typeface="Proxima Nova"/>
                <a:sym typeface="Proxima Nova"/>
              </a:rPr>
              <a:t>Baranello L. et al. The importance of being supercoiled: how DNA mechanics regulate dynamic processes //Biochimica et Biophysica Acta (BBA)-Gene Regulatory Mechanisms. – 2012. – Т. 1819. – №. 7. – С. 632-638.</a:t>
            </a:r>
            <a:endParaRPr b="0" i="0" sz="1500" u="none" cap="none" strike="noStrike">
              <a:solidFill>
                <a:srgbClr val="696984"/>
              </a:solidFill>
              <a:latin typeface="Proxima Nova"/>
              <a:ea typeface="Proxima Nova"/>
              <a:cs typeface="Proxima Nova"/>
              <a:sym typeface="Proxima Nova"/>
            </a:endParaRPr>
          </a:p>
          <a:p>
            <a:pPr indent="-323850" lvl="0" marL="457200" marR="0" rtl="0" algn="l">
              <a:lnSpc>
                <a:spcPct val="115000"/>
              </a:lnSpc>
              <a:spcBef>
                <a:spcPts val="0"/>
              </a:spcBef>
              <a:spcAft>
                <a:spcPts val="0"/>
              </a:spcAft>
              <a:buClr>
                <a:srgbClr val="696984"/>
              </a:buClr>
              <a:buSzPts val="1500"/>
              <a:buFont typeface="Proxima Nova"/>
              <a:buAutoNum type="arabicPeriod"/>
            </a:pPr>
            <a:r>
              <a:rPr lang="en" sz="1500">
                <a:solidFill>
                  <a:srgbClr val="696984"/>
                </a:solidFill>
                <a:latin typeface="Proxima Nova"/>
                <a:ea typeface="Proxima Nova"/>
                <a:cs typeface="Proxima Nova"/>
                <a:sym typeface="Proxima Nova"/>
              </a:rPr>
              <a:t>Dorman C. J., Dorman M. J. DNA supercoiling is a fundamental regulatory principle in the control of bacterial gene expression //Biophysical reviews. – 2016. – Т. 8. – №. 3. – С. 209-220.</a:t>
            </a:r>
            <a:endParaRPr b="0" i="0" sz="1500" u="none" cap="none" strike="noStrike">
              <a:solidFill>
                <a:srgbClr val="696984"/>
              </a:solidFill>
              <a:latin typeface="Proxima Nova"/>
              <a:ea typeface="Proxima Nova"/>
              <a:cs typeface="Proxima Nova"/>
              <a:sym typeface="Proxima Nova"/>
            </a:endParaRPr>
          </a:p>
          <a:p>
            <a:pPr indent="-323850" lvl="0" marL="457200" marR="0" rtl="0" algn="l">
              <a:lnSpc>
                <a:spcPct val="100000"/>
              </a:lnSpc>
              <a:spcBef>
                <a:spcPts val="0"/>
              </a:spcBef>
              <a:spcAft>
                <a:spcPts val="0"/>
              </a:spcAft>
              <a:buClr>
                <a:srgbClr val="696984"/>
              </a:buClr>
              <a:buSzPts val="1500"/>
              <a:buFont typeface="Proxima Nova"/>
              <a:buAutoNum type="arabicPeriod"/>
            </a:pPr>
            <a:r>
              <a:rPr lang="en" sz="1500">
                <a:solidFill>
                  <a:srgbClr val="696984"/>
                </a:solidFill>
                <a:latin typeface="Proxima Nova"/>
                <a:ea typeface="Proxima Nova"/>
                <a:cs typeface="Proxima Nova"/>
                <a:sym typeface="Proxima Nova"/>
              </a:rPr>
              <a:t>May J. M. et al. The antibiotic novobiocin binds and activates the ATPase that powers lipopolysaccharide transport //Journal of the American Chemical Society. – 2017. – Т. 139. – №. 48. – С. 17221-17224.</a:t>
            </a:r>
            <a:endParaRPr sz="1500">
              <a:solidFill>
                <a:srgbClr val="696984"/>
              </a:solidFill>
              <a:latin typeface="Proxima Nova"/>
              <a:ea typeface="Proxima Nova"/>
              <a:cs typeface="Proxima Nova"/>
              <a:sym typeface="Proxima Nova"/>
            </a:endParaRPr>
          </a:p>
          <a:p>
            <a:pPr indent="-323850" lvl="0" marL="457200" marR="0" rtl="0" algn="l">
              <a:lnSpc>
                <a:spcPct val="100000"/>
              </a:lnSpc>
              <a:spcBef>
                <a:spcPts val="0"/>
              </a:spcBef>
              <a:spcAft>
                <a:spcPts val="0"/>
              </a:spcAft>
              <a:buClr>
                <a:srgbClr val="696984"/>
              </a:buClr>
              <a:buSzPts val="1500"/>
              <a:buFont typeface="Proxima Nova"/>
              <a:buAutoNum type="arabicPeriod"/>
            </a:pPr>
            <a:r>
              <a:rPr lang="en" sz="1500">
                <a:solidFill>
                  <a:srgbClr val="696984"/>
                </a:solidFill>
                <a:latin typeface="Proxima Nova"/>
                <a:ea typeface="Proxima Nova"/>
                <a:cs typeface="Proxima Nova"/>
                <a:sym typeface="Proxima Nova"/>
              </a:rPr>
              <a:t>Liu C. et al. Two-component signal transduction systems: a major strategy for connecting input stimuli to biofilm formation //Frontiers in Microbiology. – 2019. – С. 3279.</a:t>
            </a:r>
            <a:endParaRPr sz="1500">
              <a:solidFill>
                <a:srgbClr val="696984"/>
              </a:solidFill>
              <a:latin typeface="Proxima Nova"/>
              <a:ea typeface="Proxima Nova"/>
              <a:cs typeface="Proxima Nova"/>
              <a:sym typeface="Proxima Nova"/>
            </a:endParaRPr>
          </a:p>
          <a:p>
            <a:pPr indent="-323850" lvl="0" marL="457200" marR="0" rtl="0" algn="l">
              <a:lnSpc>
                <a:spcPct val="100000"/>
              </a:lnSpc>
              <a:spcBef>
                <a:spcPts val="0"/>
              </a:spcBef>
              <a:spcAft>
                <a:spcPts val="0"/>
              </a:spcAft>
              <a:buClr>
                <a:srgbClr val="696984"/>
              </a:buClr>
              <a:buSzPts val="1500"/>
              <a:buFont typeface="Proxima Nova"/>
              <a:buAutoNum type="arabicPeriod"/>
            </a:pPr>
            <a:r>
              <a:rPr lang="en" sz="1500">
                <a:solidFill>
                  <a:srgbClr val="696984"/>
                </a:solidFill>
                <a:latin typeface="Proxima Nova"/>
                <a:ea typeface="Proxima Nova"/>
                <a:cs typeface="Proxima Nova"/>
                <a:sym typeface="Proxima Nova"/>
              </a:rPr>
              <a:t>O'Byrne C. P., Bhriain N. N., Dorman C. J. The DNA supercoiling‐sensitive expression of the Salmonella typhimurium his operon requires the his attenuator and is modulated by anaerobiosis and by osmolarity //Molecular microbiology. – 1992. – Т. 6. – №. 17. – С. 2467-2476.</a:t>
            </a:r>
            <a:endParaRPr sz="1500">
              <a:solidFill>
                <a:srgbClr val="696984"/>
              </a:solidFill>
              <a:latin typeface="Proxima Nova"/>
              <a:ea typeface="Proxima Nova"/>
              <a:cs typeface="Proxima Nova"/>
              <a:sym typeface="Proxima Nova"/>
            </a:endParaRPr>
          </a:p>
        </p:txBody>
      </p:sp>
      <p:pic>
        <p:nvPicPr>
          <p:cNvPr id="453" name="Google Shape;453;p58"/>
          <p:cNvPicPr preferRelativeResize="0"/>
          <p:nvPr/>
        </p:nvPicPr>
        <p:blipFill rotWithShape="1">
          <a:blip r:embed="rId4">
            <a:alphaModFix/>
          </a:blip>
          <a:srcRect b="0" l="0" r="0" t="0"/>
          <a:stretch/>
        </p:blipFill>
        <p:spPr>
          <a:xfrm>
            <a:off x="8508000" y="4472175"/>
            <a:ext cx="636000" cy="636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20"/>
          <p:cNvPicPr preferRelativeResize="0"/>
          <p:nvPr/>
        </p:nvPicPr>
        <p:blipFill rotWithShape="1">
          <a:blip r:embed="rId3">
            <a:alphaModFix/>
          </a:blip>
          <a:srcRect b="60130" l="0" r="75554" t="0"/>
          <a:stretch/>
        </p:blipFill>
        <p:spPr>
          <a:xfrm>
            <a:off x="0" y="-6009"/>
            <a:ext cx="2235197" cy="2050707"/>
          </a:xfrm>
          <a:prstGeom prst="rect">
            <a:avLst/>
          </a:prstGeom>
          <a:noFill/>
          <a:ln>
            <a:noFill/>
          </a:ln>
        </p:spPr>
      </p:pic>
      <p:sp>
        <p:nvSpPr>
          <p:cNvPr id="99" name="Google Shape;99;p20"/>
          <p:cNvSpPr txBox="1"/>
          <p:nvPr/>
        </p:nvSpPr>
        <p:spPr>
          <a:xfrm>
            <a:off x="0" y="0"/>
            <a:ext cx="1974300" cy="808200"/>
          </a:xfrm>
          <a:prstGeom prst="rect">
            <a:avLst/>
          </a:prstGeom>
          <a:noFill/>
          <a:ln>
            <a:noFill/>
          </a:ln>
        </p:spPr>
        <p:txBody>
          <a:bodyPr anchorCtr="0" anchor="ctr" bIns="19050" lIns="19050" spcFirstLastPara="1" rIns="19050" wrap="square" tIns="19050">
            <a:spAutoFit/>
          </a:bodyPr>
          <a:lstStyle/>
          <a:p>
            <a:pPr indent="0" lvl="0" marL="0" marR="0" rtl="0" algn="l">
              <a:lnSpc>
                <a:spcPct val="100000"/>
              </a:lnSpc>
              <a:spcBef>
                <a:spcPts val="0"/>
              </a:spcBef>
              <a:spcAft>
                <a:spcPts val="0"/>
              </a:spcAft>
              <a:buClr>
                <a:srgbClr val="000000"/>
              </a:buClr>
              <a:buSzPts val="3400"/>
              <a:buFont typeface="Roboto Light"/>
              <a:buNone/>
            </a:pPr>
            <a:r>
              <a:rPr lang="en" sz="2500">
                <a:solidFill>
                  <a:srgbClr val="3C3C50"/>
                </a:solidFill>
                <a:latin typeface="Proxima Nova Semibold"/>
                <a:ea typeface="Proxima Nova Semibold"/>
                <a:cs typeface="Proxima Nova Semibold"/>
                <a:sym typeface="Proxima Nova Semibold"/>
              </a:rPr>
              <a:t>Methodology</a:t>
            </a:r>
            <a:endParaRPr sz="2500">
              <a:solidFill>
                <a:srgbClr val="3C3C50"/>
              </a:solidFill>
              <a:latin typeface="Proxima Nova Semibold"/>
              <a:ea typeface="Proxima Nova Semibold"/>
              <a:cs typeface="Proxima Nova Semibold"/>
              <a:sym typeface="Proxima Nova Semibold"/>
            </a:endParaRPr>
          </a:p>
          <a:p>
            <a:pPr indent="0" lvl="0" marL="0" marR="0" rtl="0" algn="l">
              <a:lnSpc>
                <a:spcPct val="100000"/>
              </a:lnSpc>
              <a:spcBef>
                <a:spcPts val="0"/>
              </a:spcBef>
              <a:spcAft>
                <a:spcPts val="0"/>
              </a:spcAft>
              <a:buClr>
                <a:srgbClr val="000000"/>
              </a:buClr>
              <a:buSzPts val="3400"/>
              <a:buFont typeface="Roboto Light"/>
              <a:buNone/>
            </a:pPr>
            <a:r>
              <a:rPr lang="en" sz="2500">
                <a:solidFill>
                  <a:srgbClr val="3C3C50"/>
                </a:solidFill>
                <a:latin typeface="Proxima Nova Semibold"/>
                <a:ea typeface="Proxima Nova Semibold"/>
                <a:cs typeface="Proxima Nova Semibold"/>
                <a:sym typeface="Proxima Nova Semibold"/>
              </a:rPr>
              <a:t>Pipeline</a:t>
            </a:r>
            <a:endParaRPr b="0" i="0" sz="2500" u="none" cap="none" strike="noStrike">
              <a:solidFill>
                <a:srgbClr val="3C3C50"/>
              </a:solidFill>
              <a:latin typeface="Proxima Nova Semibold"/>
              <a:ea typeface="Proxima Nova Semibold"/>
              <a:cs typeface="Proxima Nova Semibold"/>
              <a:sym typeface="Proxima Nova Semibold"/>
            </a:endParaRPr>
          </a:p>
        </p:txBody>
      </p:sp>
      <p:pic>
        <p:nvPicPr>
          <p:cNvPr id="100" name="Google Shape;100;p20"/>
          <p:cNvPicPr preferRelativeResize="0"/>
          <p:nvPr/>
        </p:nvPicPr>
        <p:blipFill rotWithShape="1">
          <a:blip r:embed="rId4">
            <a:alphaModFix/>
          </a:blip>
          <a:srcRect b="0" l="0" r="0" t="0"/>
          <a:stretch/>
        </p:blipFill>
        <p:spPr>
          <a:xfrm>
            <a:off x="8508000" y="4507500"/>
            <a:ext cx="636000" cy="636000"/>
          </a:xfrm>
          <a:prstGeom prst="rect">
            <a:avLst/>
          </a:prstGeom>
          <a:noFill/>
          <a:ln>
            <a:noFill/>
          </a:ln>
        </p:spPr>
      </p:pic>
      <p:sp>
        <p:nvSpPr>
          <p:cNvPr id="101" name="Google Shape;101;p20"/>
          <p:cNvSpPr txBox="1"/>
          <p:nvPr/>
        </p:nvSpPr>
        <p:spPr>
          <a:xfrm>
            <a:off x="353300" y="1215725"/>
            <a:ext cx="7564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solidFill>
                <a:schemeClr val="dk2"/>
              </a:solidFill>
            </a:endParaRPr>
          </a:p>
        </p:txBody>
      </p:sp>
      <p:pic>
        <p:nvPicPr>
          <p:cNvPr id="102" name="Google Shape;102;p20"/>
          <p:cNvPicPr preferRelativeResize="0"/>
          <p:nvPr/>
        </p:nvPicPr>
        <p:blipFill>
          <a:blip r:embed="rId5">
            <a:alphaModFix/>
          </a:blip>
          <a:stretch>
            <a:fillRect/>
          </a:stretch>
        </p:blipFill>
        <p:spPr>
          <a:xfrm>
            <a:off x="1974275" y="-6000"/>
            <a:ext cx="7169724" cy="4290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21"/>
          <p:cNvPicPr preferRelativeResize="0"/>
          <p:nvPr/>
        </p:nvPicPr>
        <p:blipFill rotWithShape="1">
          <a:blip r:embed="rId3">
            <a:alphaModFix/>
          </a:blip>
          <a:srcRect b="60130" l="0" r="75554" t="0"/>
          <a:stretch/>
        </p:blipFill>
        <p:spPr>
          <a:xfrm>
            <a:off x="0" y="-6009"/>
            <a:ext cx="2235197" cy="2050707"/>
          </a:xfrm>
          <a:prstGeom prst="rect">
            <a:avLst/>
          </a:prstGeom>
          <a:noFill/>
          <a:ln>
            <a:noFill/>
          </a:ln>
        </p:spPr>
      </p:pic>
      <p:sp>
        <p:nvSpPr>
          <p:cNvPr id="108" name="Google Shape;108;p21"/>
          <p:cNvSpPr txBox="1"/>
          <p:nvPr/>
        </p:nvSpPr>
        <p:spPr>
          <a:xfrm>
            <a:off x="476737" y="399985"/>
            <a:ext cx="7721400" cy="5925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3400"/>
              <a:buFont typeface="Roboto Light"/>
              <a:buNone/>
            </a:pPr>
            <a:r>
              <a:rPr lang="en" sz="3600">
                <a:solidFill>
                  <a:srgbClr val="3C3C50"/>
                </a:solidFill>
                <a:latin typeface="Proxima Nova Semibold"/>
                <a:ea typeface="Proxima Nova Semibold"/>
                <a:cs typeface="Proxima Nova Semibold"/>
                <a:sym typeface="Proxima Nova Semibold"/>
              </a:rPr>
              <a:t>Data preparation (1).</a:t>
            </a:r>
            <a:endParaRPr b="0" i="0" sz="3600" u="none" cap="none" strike="noStrike">
              <a:solidFill>
                <a:srgbClr val="3C3C50"/>
              </a:solidFill>
              <a:latin typeface="Proxima Nova Semibold"/>
              <a:ea typeface="Proxima Nova Semibold"/>
              <a:cs typeface="Proxima Nova Semibold"/>
              <a:sym typeface="Proxima Nova Semibold"/>
            </a:endParaRPr>
          </a:p>
        </p:txBody>
      </p:sp>
      <p:pic>
        <p:nvPicPr>
          <p:cNvPr id="109" name="Google Shape;109;p21"/>
          <p:cNvPicPr preferRelativeResize="0"/>
          <p:nvPr/>
        </p:nvPicPr>
        <p:blipFill rotWithShape="1">
          <a:blip r:embed="rId4">
            <a:alphaModFix/>
          </a:blip>
          <a:srcRect b="0" l="0" r="0" t="0"/>
          <a:stretch/>
        </p:blipFill>
        <p:spPr>
          <a:xfrm>
            <a:off x="8508000" y="4472175"/>
            <a:ext cx="636000" cy="636000"/>
          </a:xfrm>
          <a:prstGeom prst="rect">
            <a:avLst/>
          </a:prstGeom>
          <a:noFill/>
          <a:ln>
            <a:noFill/>
          </a:ln>
        </p:spPr>
      </p:pic>
      <p:sp>
        <p:nvSpPr>
          <p:cNvPr id="110" name="Google Shape;110;p21"/>
          <p:cNvSpPr txBox="1"/>
          <p:nvPr/>
        </p:nvSpPr>
        <p:spPr>
          <a:xfrm>
            <a:off x="363700" y="1033800"/>
            <a:ext cx="7564800" cy="41097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2"/>
              </a:buClr>
              <a:buSzPts val="1700"/>
              <a:buChar char="●"/>
            </a:pPr>
            <a:r>
              <a:rPr lang="en" sz="1700">
                <a:solidFill>
                  <a:schemeClr val="dk2"/>
                </a:solidFill>
              </a:rPr>
              <a:t>All samples were analyzed using FASTQC version 0.11.9</a:t>
            </a:r>
            <a:endParaRPr sz="1700">
              <a:solidFill>
                <a:schemeClr val="dk2"/>
              </a:solidFill>
            </a:endParaRPr>
          </a:p>
          <a:p>
            <a:pPr indent="-336550" lvl="0" marL="457200" rtl="0" algn="l">
              <a:spcBef>
                <a:spcPts val="0"/>
              </a:spcBef>
              <a:spcAft>
                <a:spcPts val="0"/>
              </a:spcAft>
              <a:buClr>
                <a:schemeClr val="dk2"/>
              </a:buClr>
              <a:buSzPts val="1700"/>
              <a:buChar char="●"/>
            </a:pPr>
            <a:r>
              <a:rPr lang="en" sz="1700">
                <a:solidFill>
                  <a:schemeClr val="dk2"/>
                </a:solidFill>
              </a:rPr>
              <a:t>All samples were of good quality;</a:t>
            </a:r>
            <a:endParaRPr sz="1700">
              <a:solidFill>
                <a:schemeClr val="dk2"/>
              </a:solidFill>
            </a:endParaRPr>
          </a:p>
          <a:p>
            <a:pPr indent="-336550" lvl="0" marL="457200" rtl="0" algn="l">
              <a:spcBef>
                <a:spcPts val="0"/>
              </a:spcBef>
              <a:spcAft>
                <a:spcPts val="0"/>
              </a:spcAft>
              <a:buClr>
                <a:schemeClr val="dk2"/>
              </a:buClr>
              <a:buSzPts val="1700"/>
              <a:buChar char="●"/>
            </a:pPr>
            <a:r>
              <a:rPr lang="en" sz="1700">
                <a:solidFill>
                  <a:schemeClr val="dk2"/>
                </a:solidFill>
              </a:rPr>
              <a:t>The adapter strings were not loaded;</a:t>
            </a:r>
            <a:endParaRPr sz="1700">
              <a:solidFill>
                <a:schemeClr val="dk2"/>
              </a:solidFill>
            </a:endParaRPr>
          </a:p>
          <a:p>
            <a:pPr indent="-336550" lvl="0" marL="457200" rtl="0" algn="l">
              <a:spcBef>
                <a:spcPts val="0"/>
              </a:spcBef>
              <a:spcAft>
                <a:spcPts val="0"/>
              </a:spcAft>
              <a:buClr>
                <a:schemeClr val="dk2"/>
              </a:buClr>
              <a:buSzPts val="1700"/>
              <a:buChar char="●"/>
            </a:pPr>
            <a:r>
              <a:rPr lang="en" sz="1700">
                <a:solidFill>
                  <a:schemeClr val="dk2"/>
                </a:solidFill>
              </a:rPr>
              <a:t>There were minor issues with GC composition and per base sequence content for a number of samples;</a:t>
            </a:r>
            <a:endParaRPr sz="1700">
              <a:solidFill>
                <a:schemeClr val="dk2"/>
              </a:solidFill>
            </a:endParaRPr>
          </a:p>
          <a:p>
            <a:pPr indent="-336550" lvl="0" marL="457200" rtl="0" algn="l">
              <a:spcBef>
                <a:spcPts val="0"/>
              </a:spcBef>
              <a:spcAft>
                <a:spcPts val="0"/>
              </a:spcAft>
              <a:buClr>
                <a:schemeClr val="dk2"/>
              </a:buClr>
              <a:buSzPts val="1700"/>
              <a:buChar char="●"/>
            </a:pPr>
            <a:r>
              <a:rPr lang="en" sz="1700">
                <a:solidFill>
                  <a:schemeClr val="dk2"/>
                </a:solidFill>
              </a:rPr>
              <a:t>After quality control, all samples were accepted for further processing;</a:t>
            </a:r>
            <a:endParaRPr sz="1700">
              <a:solidFill>
                <a:schemeClr val="dk2"/>
              </a:solidFill>
            </a:endParaRPr>
          </a:p>
          <a:p>
            <a:pPr indent="-336550" lvl="0" marL="457200" rtl="0" algn="l">
              <a:spcBef>
                <a:spcPts val="0"/>
              </a:spcBef>
              <a:spcAft>
                <a:spcPts val="0"/>
              </a:spcAft>
              <a:buClr>
                <a:schemeClr val="dk2"/>
              </a:buClr>
              <a:buSzPts val="1700"/>
              <a:buChar char="●"/>
            </a:pPr>
            <a:r>
              <a:rPr lang="en" sz="1700">
                <a:solidFill>
                  <a:schemeClr val="dk2"/>
                </a:solidFill>
              </a:rPr>
              <a:t>At this stage, it was decided not to use samples treated with 100 µg of novobiocin for further study, since they were presented with one time point of 60 minutes and there were no others.</a:t>
            </a:r>
            <a:endParaRPr sz="1700">
              <a:solidFill>
                <a:schemeClr val="dk2"/>
              </a:solidFill>
            </a:endParaRPr>
          </a:p>
          <a:p>
            <a:pPr indent="-336550" lvl="0" marL="457200" rtl="0" algn="l">
              <a:spcBef>
                <a:spcPts val="0"/>
              </a:spcBef>
              <a:spcAft>
                <a:spcPts val="0"/>
              </a:spcAft>
              <a:buClr>
                <a:schemeClr val="dk2"/>
              </a:buClr>
              <a:buSzPts val="1700"/>
              <a:buChar char="●"/>
            </a:pPr>
            <a:r>
              <a:rPr lang="en" sz="1700">
                <a:solidFill>
                  <a:schemeClr val="dk2"/>
                </a:solidFill>
              </a:rPr>
              <a:t>We also removed control samples with 0 time point. This was done to ensure that the time points were equal between the novobiocin treated group and controls. </a:t>
            </a:r>
            <a:endParaRPr sz="1700">
              <a:solidFill>
                <a:schemeClr val="dk2"/>
              </a:solidFill>
            </a:endParaRPr>
          </a:p>
          <a:p>
            <a:pPr indent="-336550" lvl="0" marL="457200" rtl="0" algn="l">
              <a:spcBef>
                <a:spcPts val="0"/>
              </a:spcBef>
              <a:spcAft>
                <a:spcPts val="0"/>
              </a:spcAft>
              <a:buClr>
                <a:schemeClr val="dk2"/>
              </a:buClr>
              <a:buSzPts val="1700"/>
              <a:buChar char="●"/>
            </a:pPr>
            <a:r>
              <a:rPr lang="en" sz="1700">
                <a:solidFill>
                  <a:schemeClr val="dk2"/>
                </a:solidFill>
              </a:rPr>
              <a:t>Thus, for further processing, we used control samples at 10, 20, and 60 minutes and samples treated with novobiocin at 10, 20, and 60 minutes; A total of 18 samples were examined.</a:t>
            </a:r>
            <a:endParaRPr sz="17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22"/>
          <p:cNvPicPr preferRelativeResize="0"/>
          <p:nvPr/>
        </p:nvPicPr>
        <p:blipFill rotWithShape="1">
          <a:blip r:embed="rId3">
            <a:alphaModFix/>
          </a:blip>
          <a:srcRect b="60130" l="0" r="75554" t="0"/>
          <a:stretch/>
        </p:blipFill>
        <p:spPr>
          <a:xfrm>
            <a:off x="0" y="-6009"/>
            <a:ext cx="2235197" cy="2050707"/>
          </a:xfrm>
          <a:prstGeom prst="rect">
            <a:avLst/>
          </a:prstGeom>
          <a:noFill/>
          <a:ln>
            <a:noFill/>
          </a:ln>
        </p:spPr>
      </p:pic>
      <p:sp>
        <p:nvSpPr>
          <p:cNvPr id="116" name="Google Shape;116;p22"/>
          <p:cNvSpPr txBox="1"/>
          <p:nvPr/>
        </p:nvSpPr>
        <p:spPr>
          <a:xfrm>
            <a:off x="528687" y="212960"/>
            <a:ext cx="7721400" cy="5925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3400"/>
              <a:buFont typeface="Roboto Light"/>
              <a:buNone/>
            </a:pPr>
            <a:r>
              <a:rPr lang="en" sz="3600">
                <a:solidFill>
                  <a:srgbClr val="3C3C50"/>
                </a:solidFill>
                <a:latin typeface="Proxima Nova Semibold"/>
                <a:ea typeface="Proxima Nova Semibold"/>
                <a:cs typeface="Proxima Nova Semibold"/>
                <a:sym typeface="Proxima Nova Semibold"/>
              </a:rPr>
              <a:t>Data preparation (2).</a:t>
            </a:r>
            <a:endParaRPr b="0" i="0" sz="3600" u="none" cap="none" strike="noStrike">
              <a:solidFill>
                <a:srgbClr val="3C3C50"/>
              </a:solidFill>
              <a:latin typeface="Proxima Nova Semibold"/>
              <a:ea typeface="Proxima Nova Semibold"/>
              <a:cs typeface="Proxima Nova Semibold"/>
              <a:sym typeface="Proxima Nova Semibold"/>
            </a:endParaRPr>
          </a:p>
        </p:txBody>
      </p:sp>
      <p:pic>
        <p:nvPicPr>
          <p:cNvPr id="117" name="Google Shape;117;p22"/>
          <p:cNvPicPr preferRelativeResize="0"/>
          <p:nvPr/>
        </p:nvPicPr>
        <p:blipFill rotWithShape="1">
          <a:blip r:embed="rId4">
            <a:alphaModFix/>
          </a:blip>
          <a:srcRect b="0" l="0" r="0" t="0"/>
          <a:stretch/>
        </p:blipFill>
        <p:spPr>
          <a:xfrm>
            <a:off x="8508000" y="4472175"/>
            <a:ext cx="636000" cy="636000"/>
          </a:xfrm>
          <a:prstGeom prst="rect">
            <a:avLst/>
          </a:prstGeom>
          <a:noFill/>
          <a:ln>
            <a:noFill/>
          </a:ln>
        </p:spPr>
      </p:pic>
      <p:sp>
        <p:nvSpPr>
          <p:cNvPr id="118" name="Google Shape;118;p22"/>
          <p:cNvSpPr txBox="1"/>
          <p:nvPr/>
        </p:nvSpPr>
        <p:spPr>
          <a:xfrm>
            <a:off x="394875" y="805450"/>
            <a:ext cx="8113200" cy="3632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Char char="●"/>
            </a:pPr>
            <a:r>
              <a:rPr lang="en" sz="1600">
                <a:solidFill>
                  <a:schemeClr val="dk2"/>
                </a:solidFill>
              </a:rPr>
              <a:t>Genome sequence of the Salmonella enterica subsp. enterica serovar Typhimurium strain 14028S assembly GCA_000022165.1 was used as a reference.</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The genome sequence and annotation file are available at: (</a:t>
            </a:r>
            <a:r>
              <a:rPr lang="en" sz="1600" u="sng">
                <a:solidFill>
                  <a:schemeClr val="hlink"/>
                </a:solidFill>
                <a:hlinkClick r:id="rId5"/>
              </a:rPr>
              <a:t>https://www.ncbi.nlm.nih.gov/nuccore/NC_016856.1</a:t>
            </a:r>
            <a:r>
              <a:rPr lang="en" sz="1600">
                <a:solidFill>
                  <a:schemeClr val="dk2"/>
                </a:solidFill>
              </a:rPr>
              <a:t> ).</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HISAT2 version 2.1.0 was used to build index of reference genome and align clean reads to genome with the following parameters: hisat2 -p --dta -x -U –S.</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SAM files of alignments created by HISAT2 were converted to BAM files using SAM-tools view. </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Mapped reads were summarized at the transcript level into a count matrix using the assembler of RNA-Seq alignments StringTie version 2.2.0.</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Converting the alignment results to a matrix of read counts mapped to particular genomic features was done using the python script provided in the StringTie tutorial (</a:t>
            </a:r>
            <a:r>
              <a:rPr lang="en" sz="1600" u="sng">
                <a:solidFill>
                  <a:schemeClr val="hlink"/>
                </a:solidFill>
                <a:hlinkClick r:id="rId6"/>
              </a:rPr>
              <a:t>http://ccb.jhu.edu/software/stringtie/index.shtml?t=manual</a:t>
            </a:r>
            <a:r>
              <a:rPr lang="en" sz="1600">
                <a:solidFill>
                  <a:schemeClr val="dk2"/>
                </a:solidFill>
              </a:rPr>
              <a:t> ).</a:t>
            </a:r>
            <a:endParaRPr sz="1600">
              <a:solidFill>
                <a:schemeClr val="dk2"/>
              </a:solidFill>
            </a:endParaRPr>
          </a:p>
        </p:txBody>
      </p:sp>
      <p:pic>
        <p:nvPicPr>
          <p:cNvPr id="119" name="Google Shape;119;p22"/>
          <p:cNvPicPr preferRelativeResize="0"/>
          <p:nvPr/>
        </p:nvPicPr>
        <p:blipFill>
          <a:blip r:embed="rId7">
            <a:alphaModFix/>
          </a:blip>
          <a:stretch>
            <a:fillRect/>
          </a:stretch>
        </p:blipFill>
        <p:spPr>
          <a:xfrm>
            <a:off x="7772400" y="0"/>
            <a:ext cx="1371600" cy="857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3"/>
          <p:cNvPicPr preferRelativeResize="0"/>
          <p:nvPr/>
        </p:nvPicPr>
        <p:blipFill rotWithShape="1">
          <a:blip r:embed="rId3">
            <a:alphaModFix/>
          </a:blip>
          <a:srcRect b="60130" l="0" r="75554" t="0"/>
          <a:stretch/>
        </p:blipFill>
        <p:spPr>
          <a:xfrm>
            <a:off x="0" y="-6009"/>
            <a:ext cx="2235197" cy="2050707"/>
          </a:xfrm>
          <a:prstGeom prst="rect">
            <a:avLst/>
          </a:prstGeom>
          <a:noFill/>
          <a:ln>
            <a:noFill/>
          </a:ln>
        </p:spPr>
      </p:pic>
      <p:sp>
        <p:nvSpPr>
          <p:cNvPr id="125" name="Google Shape;125;p23"/>
          <p:cNvSpPr txBox="1"/>
          <p:nvPr/>
        </p:nvSpPr>
        <p:spPr>
          <a:xfrm>
            <a:off x="476737" y="399985"/>
            <a:ext cx="7721400" cy="5925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3400"/>
              <a:buFont typeface="Roboto Light"/>
              <a:buNone/>
            </a:pPr>
            <a:r>
              <a:rPr lang="en" sz="3600">
                <a:solidFill>
                  <a:srgbClr val="3C3C50"/>
                </a:solidFill>
                <a:latin typeface="Proxima Nova Semibold"/>
                <a:ea typeface="Proxima Nova Semibold"/>
                <a:cs typeface="Proxima Nova Semibold"/>
                <a:sym typeface="Proxima Nova Semibold"/>
              </a:rPr>
              <a:t>DESeq2</a:t>
            </a:r>
            <a:endParaRPr b="0" i="0" sz="3600" u="none" cap="none" strike="noStrike">
              <a:solidFill>
                <a:srgbClr val="3C3C50"/>
              </a:solidFill>
              <a:latin typeface="Proxima Nova Semibold"/>
              <a:ea typeface="Proxima Nova Semibold"/>
              <a:cs typeface="Proxima Nova Semibold"/>
              <a:sym typeface="Proxima Nova Semibold"/>
            </a:endParaRPr>
          </a:p>
        </p:txBody>
      </p:sp>
      <p:pic>
        <p:nvPicPr>
          <p:cNvPr id="126" name="Google Shape;126;p23"/>
          <p:cNvPicPr preferRelativeResize="0"/>
          <p:nvPr/>
        </p:nvPicPr>
        <p:blipFill rotWithShape="1">
          <a:blip r:embed="rId4">
            <a:alphaModFix/>
          </a:blip>
          <a:srcRect b="0" l="0" r="0" t="0"/>
          <a:stretch/>
        </p:blipFill>
        <p:spPr>
          <a:xfrm>
            <a:off x="8508000" y="4472175"/>
            <a:ext cx="636000" cy="636000"/>
          </a:xfrm>
          <a:prstGeom prst="rect">
            <a:avLst/>
          </a:prstGeom>
          <a:noFill/>
          <a:ln>
            <a:noFill/>
          </a:ln>
        </p:spPr>
      </p:pic>
      <p:sp>
        <p:nvSpPr>
          <p:cNvPr id="127" name="Google Shape;127;p23"/>
          <p:cNvSpPr txBox="1"/>
          <p:nvPr/>
        </p:nvSpPr>
        <p:spPr>
          <a:xfrm>
            <a:off x="399500" y="1345125"/>
            <a:ext cx="7564800" cy="2940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Char char="●"/>
            </a:pPr>
            <a:r>
              <a:rPr lang="en" sz="1800">
                <a:solidFill>
                  <a:schemeClr val="dk2"/>
                </a:solidFill>
              </a:rPr>
              <a:t>DESeq2 version 1.34.0 was used to estimate the variance between groups of samples and repeated samples using principal component analysis (PCA), as well as to normalize the number of reads.</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DESeq2 analysis was performed for Transcript_counts_matrix; </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The creation of the DESeq object was done using the formula: ~ Treated+Time+Treated:Time; </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Genes with log2FoldChange &lt; 1.5 and FDR &lt; 0.05 were considered significant;</a:t>
            </a:r>
            <a:endParaRPr sz="1800">
              <a:solidFill>
                <a:schemeClr val="dk2"/>
              </a:solidFill>
            </a:endParaRPr>
          </a:p>
          <a:p>
            <a:pPr indent="0" lvl="0" marL="45720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700">
              <a:solidFill>
                <a:schemeClr val="dk2"/>
              </a:solidFill>
            </a:endParaRPr>
          </a:p>
        </p:txBody>
      </p:sp>
      <p:pic>
        <p:nvPicPr>
          <p:cNvPr id="128" name="Google Shape;128;p23"/>
          <p:cNvPicPr preferRelativeResize="0"/>
          <p:nvPr/>
        </p:nvPicPr>
        <p:blipFill>
          <a:blip r:embed="rId5">
            <a:alphaModFix/>
          </a:blip>
          <a:stretch>
            <a:fillRect/>
          </a:stretch>
        </p:blipFill>
        <p:spPr>
          <a:xfrm>
            <a:off x="7964300" y="5225"/>
            <a:ext cx="1179700" cy="13820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24"/>
          <p:cNvPicPr preferRelativeResize="0"/>
          <p:nvPr/>
        </p:nvPicPr>
        <p:blipFill rotWithShape="1">
          <a:blip r:embed="rId3">
            <a:alphaModFix/>
          </a:blip>
          <a:srcRect b="60130" l="0" r="75555" t="0"/>
          <a:stretch/>
        </p:blipFill>
        <p:spPr>
          <a:xfrm>
            <a:off x="0" y="-6009"/>
            <a:ext cx="2235197" cy="2050707"/>
          </a:xfrm>
          <a:prstGeom prst="rect">
            <a:avLst/>
          </a:prstGeom>
          <a:noFill/>
          <a:ln>
            <a:noFill/>
          </a:ln>
        </p:spPr>
      </p:pic>
      <p:sp>
        <p:nvSpPr>
          <p:cNvPr id="134" name="Google Shape;134;p24"/>
          <p:cNvSpPr txBox="1"/>
          <p:nvPr/>
        </p:nvSpPr>
        <p:spPr>
          <a:xfrm>
            <a:off x="166151" y="98650"/>
            <a:ext cx="3127800" cy="5925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3400"/>
              <a:buFont typeface="Roboto Light"/>
              <a:buNone/>
            </a:pPr>
            <a:r>
              <a:rPr lang="en" sz="2500">
                <a:solidFill>
                  <a:srgbClr val="3C3C50"/>
                </a:solidFill>
                <a:latin typeface="Proxima Nova Semibold"/>
                <a:ea typeface="Proxima Nova Semibold"/>
                <a:cs typeface="Proxima Nova Semibold"/>
                <a:sym typeface="Proxima Nova Semibold"/>
              </a:rPr>
              <a:t>PCA for test samples</a:t>
            </a:r>
            <a:endParaRPr b="0" i="0" sz="2400" u="none" cap="none" strike="noStrike">
              <a:solidFill>
                <a:srgbClr val="3C3C50"/>
              </a:solidFill>
              <a:latin typeface="Proxima Nova Semibold"/>
              <a:ea typeface="Proxima Nova Semibold"/>
              <a:cs typeface="Proxima Nova Semibold"/>
              <a:sym typeface="Proxima Nova Semibold"/>
            </a:endParaRPr>
          </a:p>
        </p:txBody>
      </p:sp>
      <p:pic>
        <p:nvPicPr>
          <p:cNvPr id="135" name="Google Shape;135;p24"/>
          <p:cNvPicPr preferRelativeResize="0"/>
          <p:nvPr/>
        </p:nvPicPr>
        <p:blipFill rotWithShape="1">
          <a:blip r:embed="rId4">
            <a:alphaModFix/>
          </a:blip>
          <a:srcRect b="0" l="0" r="0" t="0"/>
          <a:stretch/>
        </p:blipFill>
        <p:spPr>
          <a:xfrm>
            <a:off x="8508000" y="4472175"/>
            <a:ext cx="636000" cy="636000"/>
          </a:xfrm>
          <a:prstGeom prst="rect">
            <a:avLst/>
          </a:prstGeom>
          <a:noFill/>
          <a:ln>
            <a:noFill/>
          </a:ln>
        </p:spPr>
      </p:pic>
      <p:pic>
        <p:nvPicPr>
          <p:cNvPr id="136" name="Google Shape;136;p24"/>
          <p:cNvPicPr preferRelativeResize="0"/>
          <p:nvPr/>
        </p:nvPicPr>
        <p:blipFill>
          <a:blip r:embed="rId5">
            <a:alphaModFix/>
          </a:blip>
          <a:stretch>
            <a:fillRect/>
          </a:stretch>
        </p:blipFill>
        <p:spPr>
          <a:xfrm>
            <a:off x="3411100" y="-6000"/>
            <a:ext cx="5732900" cy="3647200"/>
          </a:xfrm>
          <a:prstGeom prst="rect">
            <a:avLst/>
          </a:prstGeom>
          <a:noFill/>
          <a:ln>
            <a:noFill/>
          </a:ln>
        </p:spPr>
      </p:pic>
      <p:sp>
        <p:nvSpPr>
          <p:cNvPr id="137" name="Google Shape;137;p24"/>
          <p:cNvSpPr txBox="1"/>
          <p:nvPr/>
        </p:nvSpPr>
        <p:spPr>
          <a:xfrm>
            <a:off x="166150" y="621150"/>
            <a:ext cx="3245100" cy="437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rPr>
              <a:t>Group 0 - control, group 1 - treated with 500 μg of novobiocin. The second digit represents the time point: 10, 20, or 60 minutes. Each group corresponds to 3 biological repetitions. A total of 18 samples were studied. Biological replicas cluster best with each other; according to the first component, the samples are best separated in time; according to the second component, the samples are separated by the presence of novobiocin.</a:t>
            </a:r>
            <a:endParaRPr sz="17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